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2"/>
  </p:notesMasterIdLst>
  <p:handoutMasterIdLst>
    <p:handoutMasterId r:id="rId23"/>
  </p:handoutMasterIdLst>
  <p:sldIdLst>
    <p:sldId id="334" r:id="rId2"/>
    <p:sldId id="376" r:id="rId3"/>
    <p:sldId id="389" r:id="rId4"/>
    <p:sldId id="375" r:id="rId5"/>
    <p:sldId id="371" r:id="rId6"/>
    <p:sldId id="364" r:id="rId7"/>
    <p:sldId id="388" r:id="rId8"/>
    <p:sldId id="381" r:id="rId9"/>
    <p:sldId id="387" r:id="rId10"/>
    <p:sldId id="380" r:id="rId11"/>
    <p:sldId id="382" r:id="rId12"/>
    <p:sldId id="384" r:id="rId13"/>
    <p:sldId id="385" r:id="rId14"/>
    <p:sldId id="386" r:id="rId15"/>
    <p:sldId id="378" r:id="rId16"/>
    <p:sldId id="379" r:id="rId17"/>
    <p:sldId id="383" r:id="rId18"/>
    <p:sldId id="352" r:id="rId19"/>
    <p:sldId id="363" r:id="rId20"/>
    <p:sldId id="377" r:id="rId21"/>
  </p:sldIdLst>
  <p:sldSz cx="9144000" cy="6858000" type="screen4x3"/>
  <p:notesSz cx="6797675" cy="9874250"/>
  <p:defaultTextStyle>
    <a:defPPr>
      <a:defRPr lang="zh-TW"/>
    </a:defPPr>
    <a:lvl1pPr algn="l" rtl="0" fontAlgn="base">
      <a:spcBef>
        <a:spcPct val="0"/>
      </a:spcBef>
      <a:spcAft>
        <a:spcPct val="0"/>
      </a:spcAft>
      <a:defRPr kumimoji="1" sz="4400" kern="1200">
        <a:solidFill>
          <a:srgbClr val="1C1C1C"/>
        </a:solidFill>
        <a:latin typeface="Arial" charset="0"/>
        <a:ea typeface="新細明體" charset="-120"/>
        <a:cs typeface="+mn-cs"/>
      </a:defRPr>
    </a:lvl1pPr>
    <a:lvl2pPr marL="457200" algn="l" rtl="0" fontAlgn="base">
      <a:spcBef>
        <a:spcPct val="0"/>
      </a:spcBef>
      <a:spcAft>
        <a:spcPct val="0"/>
      </a:spcAft>
      <a:defRPr kumimoji="1" sz="4400" kern="1200">
        <a:solidFill>
          <a:srgbClr val="1C1C1C"/>
        </a:solidFill>
        <a:latin typeface="Arial" charset="0"/>
        <a:ea typeface="新細明體" charset="-120"/>
        <a:cs typeface="+mn-cs"/>
      </a:defRPr>
    </a:lvl2pPr>
    <a:lvl3pPr marL="914400" algn="l" rtl="0" fontAlgn="base">
      <a:spcBef>
        <a:spcPct val="0"/>
      </a:spcBef>
      <a:spcAft>
        <a:spcPct val="0"/>
      </a:spcAft>
      <a:defRPr kumimoji="1" sz="4400" kern="1200">
        <a:solidFill>
          <a:srgbClr val="1C1C1C"/>
        </a:solidFill>
        <a:latin typeface="Arial" charset="0"/>
        <a:ea typeface="新細明體" charset="-120"/>
        <a:cs typeface="+mn-cs"/>
      </a:defRPr>
    </a:lvl3pPr>
    <a:lvl4pPr marL="1371600" algn="l" rtl="0" fontAlgn="base">
      <a:spcBef>
        <a:spcPct val="0"/>
      </a:spcBef>
      <a:spcAft>
        <a:spcPct val="0"/>
      </a:spcAft>
      <a:defRPr kumimoji="1" sz="4400" kern="1200">
        <a:solidFill>
          <a:srgbClr val="1C1C1C"/>
        </a:solidFill>
        <a:latin typeface="Arial" charset="0"/>
        <a:ea typeface="新細明體" charset="-120"/>
        <a:cs typeface="+mn-cs"/>
      </a:defRPr>
    </a:lvl4pPr>
    <a:lvl5pPr marL="1828800" algn="l" rtl="0" fontAlgn="base">
      <a:spcBef>
        <a:spcPct val="0"/>
      </a:spcBef>
      <a:spcAft>
        <a:spcPct val="0"/>
      </a:spcAft>
      <a:defRPr kumimoji="1" sz="4400" kern="1200">
        <a:solidFill>
          <a:srgbClr val="1C1C1C"/>
        </a:solidFill>
        <a:latin typeface="Arial" charset="0"/>
        <a:ea typeface="新細明體" charset="-120"/>
        <a:cs typeface="+mn-cs"/>
      </a:defRPr>
    </a:lvl5pPr>
    <a:lvl6pPr marL="2286000" algn="l" defTabSz="914400" rtl="0" eaLnBrk="1" latinLnBrk="0" hangingPunct="1">
      <a:defRPr kumimoji="1" sz="4400" kern="1200">
        <a:solidFill>
          <a:srgbClr val="1C1C1C"/>
        </a:solidFill>
        <a:latin typeface="Arial" charset="0"/>
        <a:ea typeface="新細明體" charset="-120"/>
        <a:cs typeface="+mn-cs"/>
      </a:defRPr>
    </a:lvl6pPr>
    <a:lvl7pPr marL="2743200" algn="l" defTabSz="914400" rtl="0" eaLnBrk="1" latinLnBrk="0" hangingPunct="1">
      <a:defRPr kumimoji="1" sz="4400" kern="1200">
        <a:solidFill>
          <a:srgbClr val="1C1C1C"/>
        </a:solidFill>
        <a:latin typeface="Arial" charset="0"/>
        <a:ea typeface="新細明體" charset="-120"/>
        <a:cs typeface="+mn-cs"/>
      </a:defRPr>
    </a:lvl7pPr>
    <a:lvl8pPr marL="3200400" algn="l" defTabSz="914400" rtl="0" eaLnBrk="1" latinLnBrk="0" hangingPunct="1">
      <a:defRPr kumimoji="1" sz="4400" kern="1200">
        <a:solidFill>
          <a:srgbClr val="1C1C1C"/>
        </a:solidFill>
        <a:latin typeface="Arial" charset="0"/>
        <a:ea typeface="新細明體" charset="-120"/>
        <a:cs typeface="+mn-cs"/>
      </a:defRPr>
    </a:lvl8pPr>
    <a:lvl9pPr marL="3657600" algn="l" defTabSz="914400" rtl="0" eaLnBrk="1" latinLnBrk="0" hangingPunct="1">
      <a:defRPr kumimoji="1" sz="4400" kern="1200">
        <a:solidFill>
          <a:srgbClr val="1C1C1C"/>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FF"/>
    <a:srgbClr val="0000CC"/>
    <a:srgbClr val="9900FF"/>
    <a:srgbClr val="99CCFF"/>
    <a:srgbClr val="FF0000"/>
    <a:srgbClr val="CC00FF"/>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506" autoAdjust="0"/>
  </p:normalViewPr>
  <p:slideViewPr>
    <p:cSldViewPr>
      <p:cViewPr>
        <p:scale>
          <a:sx n="50" d="100"/>
          <a:sy n="50" d="100"/>
        </p:scale>
        <p:origin x="-1092"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7988" cy="494187"/>
          </a:xfrm>
          <a:prstGeom prst="rect">
            <a:avLst/>
          </a:prstGeom>
          <a:noFill/>
          <a:ln>
            <a:noFill/>
          </a:ln>
          <a:extLst/>
        </p:spPr>
        <p:txBody>
          <a:bodyPr vert="horz" wrap="square" lIns="91564" tIns="45783" rIns="91564" bIns="45783" numCol="1" anchor="t" anchorCtr="0" compatLnSpc="1">
            <a:prstTxWarp prst="textNoShape">
              <a:avLst/>
            </a:prstTxWarp>
          </a:bodyPr>
          <a:lstStyle>
            <a:lvl1pPr algn="l" defTabSz="917575" eaLnBrk="1" hangingPunct="1">
              <a:defRPr sz="1100">
                <a:solidFill>
                  <a:schemeClr val="tx1"/>
                </a:solidFill>
                <a:latin typeface="Times New Roman" pitchFamily="18" charset="0"/>
                <a:ea typeface="新細明體" pitchFamily="18" charset="-120"/>
              </a:defRPr>
            </a:lvl1pPr>
          </a:lstStyle>
          <a:p>
            <a:pPr>
              <a:defRPr/>
            </a:pPr>
            <a:endParaRPr lang="en-US" altLang="zh-TW"/>
          </a:p>
        </p:txBody>
      </p:sp>
      <p:sp>
        <p:nvSpPr>
          <p:cNvPr id="144387" name="Rectangle 3"/>
          <p:cNvSpPr>
            <a:spLocks noGrp="1" noChangeArrowheads="1"/>
          </p:cNvSpPr>
          <p:nvPr>
            <p:ph type="dt" sz="quarter" idx="1"/>
          </p:nvPr>
        </p:nvSpPr>
        <p:spPr bwMode="auto">
          <a:xfrm>
            <a:off x="3849688" y="0"/>
            <a:ext cx="2946400" cy="494187"/>
          </a:xfrm>
          <a:prstGeom prst="rect">
            <a:avLst/>
          </a:prstGeom>
          <a:noFill/>
          <a:ln>
            <a:noFill/>
          </a:ln>
          <a:extLst/>
        </p:spPr>
        <p:txBody>
          <a:bodyPr vert="horz" wrap="square" lIns="91564" tIns="45783" rIns="91564" bIns="45783" numCol="1" anchor="t" anchorCtr="0" compatLnSpc="1">
            <a:prstTxWarp prst="textNoShape">
              <a:avLst/>
            </a:prstTxWarp>
          </a:bodyPr>
          <a:lstStyle>
            <a:lvl1pPr algn="r" defTabSz="917575" eaLnBrk="1" hangingPunct="1">
              <a:defRPr sz="1100">
                <a:solidFill>
                  <a:schemeClr val="tx1"/>
                </a:solidFill>
                <a:latin typeface="Times New Roman" pitchFamily="18" charset="0"/>
                <a:ea typeface="新細明體" pitchFamily="18" charset="-120"/>
              </a:defRPr>
            </a:lvl1pPr>
          </a:lstStyle>
          <a:p>
            <a:pPr>
              <a:defRPr/>
            </a:pPr>
            <a:fld id="{CF2845DD-7C01-4B4E-B64F-240CDCAC9435}" type="datetimeFigureOut">
              <a:rPr lang="en-US" altLang="zh-TW"/>
              <a:pPr>
                <a:defRPr/>
              </a:pPr>
              <a:t>11/6/2012</a:t>
            </a:fld>
            <a:endParaRPr lang="en-US" altLang="zh-TW"/>
          </a:p>
        </p:txBody>
      </p:sp>
      <p:sp>
        <p:nvSpPr>
          <p:cNvPr id="144388" name="Rectangle 4"/>
          <p:cNvSpPr>
            <a:spLocks noGrp="1" noChangeArrowheads="1"/>
          </p:cNvSpPr>
          <p:nvPr>
            <p:ph type="ftr" sz="quarter" idx="2"/>
          </p:nvPr>
        </p:nvSpPr>
        <p:spPr bwMode="auto">
          <a:xfrm>
            <a:off x="0" y="9380064"/>
            <a:ext cx="2947988" cy="492607"/>
          </a:xfrm>
          <a:prstGeom prst="rect">
            <a:avLst/>
          </a:prstGeom>
          <a:noFill/>
          <a:ln>
            <a:noFill/>
          </a:ln>
          <a:extLst/>
        </p:spPr>
        <p:txBody>
          <a:bodyPr vert="horz" wrap="square" lIns="91564" tIns="45783" rIns="91564" bIns="45783" numCol="1" anchor="b" anchorCtr="0" compatLnSpc="1">
            <a:prstTxWarp prst="textNoShape">
              <a:avLst/>
            </a:prstTxWarp>
          </a:bodyPr>
          <a:lstStyle>
            <a:lvl1pPr algn="l" defTabSz="917575" eaLnBrk="1" hangingPunct="1">
              <a:defRPr sz="1100">
                <a:solidFill>
                  <a:schemeClr val="tx1"/>
                </a:solidFill>
                <a:latin typeface="Times New Roman" pitchFamily="18" charset="0"/>
                <a:ea typeface="新細明體" pitchFamily="18" charset="-120"/>
              </a:defRPr>
            </a:lvl1pPr>
          </a:lstStyle>
          <a:p>
            <a:pPr>
              <a:defRPr/>
            </a:pPr>
            <a:endParaRPr lang="en-US" altLang="zh-TW"/>
          </a:p>
        </p:txBody>
      </p:sp>
      <p:sp>
        <p:nvSpPr>
          <p:cNvPr id="144389" name="Rectangle 5"/>
          <p:cNvSpPr>
            <a:spLocks noGrp="1" noChangeArrowheads="1"/>
          </p:cNvSpPr>
          <p:nvPr>
            <p:ph type="sldNum" sz="quarter" idx="3"/>
          </p:nvPr>
        </p:nvSpPr>
        <p:spPr bwMode="auto">
          <a:xfrm>
            <a:off x="3849688" y="9380064"/>
            <a:ext cx="2946400" cy="492607"/>
          </a:xfrm>
          <a:prstGeom prst="rect">
            <a:avLst/>
          </a:prstGeom>
          <a:noFill/>
          <a:ln>
            <a:noFill/>
          </a:ln>
          <a:extLst/>
        </p:spPr>
        <p:txBody>
          <a:bodyPr vert="horz" wrap="square" lIns="91564" tIns="45783" rIns="91564" bIns="45783" numCol="1" anchor="b" anchorCtr="0" compatLnSpc="1">
            <a:prstTxWarp prst="textNoShape">
              <a:avLst/>
            </a:prstTxWarp>
          </a:bodyPr>
          <a:lstStyle>
            <a:lvl1pPr algn="r" defTabSz="917575" eaLnBrk="1" hangingPunct="1">
              <a:defRPr sz="1100">
                <a:solidFill>
                  <a:schemeClr val="tx1"/>
                </a:solidFill>
                <a:latin typeface="Times New Roman" pitchFamily="18" charset="0"/>
                <a:ea typeface="新細明體" pitchFamily="18" charset="-120"/>
              </a:defRPr>
            </a:lvl1pPr>
          </a:lstStyle>
          <a:p>
            <a:pPr>
              <a:defRPr/>
            </a:pPr>
            <a:fld id="{27115156-C95C-4F5B-B9A7-97F3C10F539C}" type="slidenum">
              <a:rPr lang="en-US" altLang="zh-TW"/>
              <a:pPr>
                <a:defRPr/>
              </a:pPr>
              <a:t>‹#›</a:t>
            </a:fld>
            <a:endParaRPr lang="en-US" altLang="zh-TW"/>
          </a:p>
        </p:txBody>
      </p:sp>
    </p:spTree>
    <p:extLst>
      <p:ext uri="{BB962C8B-B14F-4D97-AF65-F5344CB8AC3E}">
        <p14:creationId xmlns:p14="http://schemas.microsoft.com/office/powerpoint/2010/main" val="683426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7988" cy="494187"/>
          </a:xfrm>
          <a:prstGeom prst="rect">
            <a:avLst/>
          </a:prstGeom>
          <a:noFill/>
          <a:ln>
            <a:noFill/>
          </a:ln>
          <a:extLst/>
        </p:spPr>
        <p:txBody>
          <a:bodyPr vert="horz" wrap="square" lIns="91564" tIns="45783" rIns="91564" bIns="45783" numCol="1" anchor="t" anchorCtr="0" compatLnSpc="1">
            <a:prstTxWarp prst="textNoShape">
              <a:avLst/>
            </a:prstTxWarp>
          </a:bodyPr>
          <a:lstStyle>
            <a:lvl1pPr algn="l" defTabSz="917575" eaLnBrk="1" hangingPunct="1">
              <a:defRPr sz="1100">
                <a:solidFill>
                  <a:schemeClr val="tx1"/>
                </a:solidFill>
                <a:ea typeface="新細明體" pitchFamily="18" charset="-120"/>
              </a:defRPr>
            </a:lvl1pPr>
          </a:lstStyle>
          <a:p>
            <a:pPr>
              <a:defRPr/>
            </a:pPr>
            <a:endParaRPr lang="en-US" altLang="zh-TW"/>
          </a:p>
        </p:txBody>
      </p:sp>
      <p:sp>
        <p:nvSpPr>
          <p:cNvPr id="4099" name="Rectangle 3"/>
          <p:cNvSpPr>
            <a:spLocks noGrp="1" noChangeArrowheads="1"/>
          </p:cNvSpPr>
          <p:nvPr>
            <p:ph type="dt" idx="1"/>
          </p:nvPr>
        </p:nvSpPr>
        <p:spPr bwMode="auto">
          <a:xfrm>
            <a:off x="3849688" y="0"/>
            <a:ext cx="2946400" cy="494187"/>
          </a:xfrm>
          <a:prstGeom prst="rect">
            <a:avLst/>
          </a:prstGeom>
          <a:noFill/>
          <a:ln>
            <a:noFill/>
          </a:ln>
          <a:extLst/>
        </p:spPr>
        <p:txBody>
          <a:bodyPr vert="horz" wrap="square" lIns="91564" tIns="45783" rIns="91564" bIns="45783" numCol="1" anchor="t" anchorCtr="0" compatLnSpc="1">
            <a:prstTxWarp prst="textNoShape">
              <a:avLst/>
            </a:prstTxWarp>
          </a:bodyPr>
          <a:lstStyle>
            <a:lvl1pPr algn="r" defTabSz="917575" eaLnBrk="1" hangingPunct="1">
              <a:defRPr sz="1100">
                <a:solidFill>
                  <a:schemeClr val="tx1"/>
                </a:solidFill>
                <a:ea typeface="新細明體" pitchFamily="18" charset="-120"/>
              </a:defRPr>
            </a:lvl1pPr>
          </a:lstStyle>
          <a:p>
            <a:pPr>
              <a:defRPr/>
            </a:pPr>
            <a:fld id="{2D7FAF31-A27E-40AF-8EA5-E7AD06B0BDAC}" type="datetimeFigureOut">
              <a:rPr lang="en-US" altLang="zh-TW"/>
              <a:pPr>
                <a:defRPr/>
              </a:pPr>
              <a:t>11/6/2012</a:t>
            </a:fld>
            <a:endParaRPr lang="en-US" altLang="zh-TW"/>
          </a:p>
        </p:txBody>
      </p:sp>
      <p:sp>
        <p:nvSpPr>
          <p:cNvPr id="14340"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38" y="4689243"/>
            <a:ext cx="5435600" cy="4444518"/>
          </a:xfrm>
          <a:prstGeom prst="rect">
            <a:avLst/>
          </a:prstGeom>
          <a:noFill/>
          <a:ln>
            <a:noFill/>
          </a:ln>
          <a:extLst/>
        </p:spPr>
        <p:txBody>
          <a:bodyPr vert="horz" wrap="square" lIns="91564" tIns="45783" rIns="91564" bIns="4578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380064"/>
            <a:ext cx="2947988" cy="492607"/>
          </a:xfrm>
          <a:prstGeom prst="rect">
            <a:avLst/>
          </a:prstGeom>
          <a:noFill/>
          <a:ln>
            <a:noFill/>
          </a:ln>
          <a:extLst/>
        </p:spPr>
        <p:txBody>
          <a:bodyPr vert="horz" wrap="square" lIns="91564" tIns="45783" rIns="91564" bIns="45783" numCol="1" anchor="b" anchorCtr="0" compatLnSpc="1">
            <a:prstTxWarp prst="textNoShape">
              <a:avLst/>
            </a:prstTxWarp>
          </a:bodyPr>
          <a:lstStyle>
            <a:lvl1pPr algn="l" defTabSz="917575" eaLnBrk="1" hangingPunct="1">
              <a:defRPr sz="1100">
                <a:solidFill>
                  <a:schemeClr val="tx1"/>
                </a:solidFill>
                <a:ea typeface="新細明體" pitchFamily="18"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3849688" y="9380064"/>
            <a:ext cx="2946400" cy="492607"/>
          </a:xfrm>
          <a:prstGeom prst="rect">
            <a:avLst/>
          </a:prstGeom>
          <a:noFill/>
          <a:ln>
            <a:noFill/>
          </a:ln>
          <a:extLst/>
        </p:spPr>
        <p:txBody>
          <a:bodyPr vert="horz" wrap="square" lIns="91564" tIns="45783" rIns="91564" bIns="45783" numCol="1" anchor="b" anchorCtr="0" compatLnSpc="1">
            <a:prstTxWarp prst="textNoShape">
              <a:avLst/>
            </a:prstTxWarp>
          </a:bodyPr>
          <a:lstStyle>
            <a:lvl1pPr algn="r" defTabSz="917575" eaLnBrk="1" hangingPunct="1">
              <a:defRPr sz="1100">
                <a:solidFill>
                  <a:schemeClr val="tx1"/>
                </a:solidFill>
                <a:ea typeface="新細明體" pitchFamily="18" charset="-120"/>
              </a:defRPr>
            </a:lvl1pPr>
          </a:lstStyle>
          <a:p>
            <a:pPr>
              <a:defRPr/>
            </a:pPr>
            <a:fld id="{D363427A-C1FD-422B-A1B4-7667EC234C47}" type="slidenum">
              <a:rPr lang="en-US" altLang="zh-TW"/>
              <a:pPr>
                <a:defRPr/>
              </a:pPr>
              <a:t>‹#›</a:t>
            </a:fld>
            <a:endParaRPr lang="en-US" altLang="zh-TW"/>
          </a:p>
        </p:txBody>
      </p:sp>
    </p:spTree>
    <p:extLst>
      <p:ext uri="{BB962C8B-B14F-4D97-AF65-F5344CB8AC3E}">
        <p14:creationId xmlns:p14="http://schemas.microsoft.com/office/powerpoint/2010/main" val="29690135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D353B222-FDE1-44C1-999F-007B80EFDE53}" type="slidenum">
              <a:rPr lang="en-US" altLang="zh-TW" smtClean="0">
                <a:ea typeface="新細明體" charset="-120"/>
              </a:rPr>
              <a:pPr/>
              <a:t>1</a:t>
            </a:fld>
            <a:endParaRPr lang="en-US" altLang="zh-TW" smtClean="0">
              <a:ea typeface="新細明體" charset="-120"/>
            </a:endParaRPr>
          </a:p>
        </p:txBody>
      </p:sp>
      <p:sp>
        <p:nvSpPr>
          <p:cNvPr id="17410" name="Rectangle 7"/>
          <p:cNvSpPr txBox="1">
            <a:spLocks noGrp="1" noChangeArrowheads="1"/>
          </p:cNvSpPr>
          <p:nvPr/>
        </p:nvSpPr>
        <p:spPr bwMode="auto">
          <a:xfrm>
            <a:off x="3849688" y="9380064"/>
            <a:ext cx="2946400" cy="492607"/>
          </a:xfrm>
          <a:prstGeom prst="rect">
            <a:avLst/>
          </a:prstGeom>
          <a:noFill/>
          <a:ln w="9525">
            <a:noFill/>
            <a:miter lim="800000"/>
            <a:headEnd/>
            <a:tailEnd/>
          </a:ln>
        </p:spPr>
        <p:txBody>
          <a:bodyPr lIns="91564" tIns="45783" rIns="91564" bIns="45783" anchor="b"/>
          <a:lstStyle/>
          <a:p>
            <a:pPr algn="r" defTabSz="917575"/>
            <a:fld id="{A756F4EE-8BC9-415E-98AC-00F31ED9A8E1}" type="slidenum">
              <a:rPr lang="en-US" altLang="zh-TW" sz="1100">
                <a:solidFill>
                  <a:schemeClr val="tx1"/>
                </a:solidFill>
              </a:rPr>
              <a:pPr algn="r" defTabSz="917575"/>
              <a:t>1</a:t>
            </a:fld>
            <a:endParaRPr lang="en-US" altLang="zh-TW" sz="1100">
              <a:solidFill>
                <a:schemeClr val="tx1"/>
              </a:solidFill>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906463" y="4689243"/>
            <a:ext cx="4984750" cy="4444518"/>
          </a:xfrm>
          <a:solidFill>
            <a:srgbClr val="FFFFFF"/>
          </a:solidFill>
          <a:ln>
            <a:solidFill>
              <a:srgbClr val="000000"/>
            </a:solidFill>
            <a:miter lim="800000"/>
            <a:headEnd/>
            <a:tailEnd/>
          </a:ln>
        </p:spPr>
        <p:txBody>
          <a:bodyPr/>
          <a:lstStyle/>
          <a:p>
            <a:pPr eaLnBrk="1" hangingPunct="1"/>
            <a:r>
              <a:rPr kumimoji="0" lang="en-US" altLang="zh-TW" smtClean="0">
                <a:ea typeface="新細明體" charset="-120"/>
              </a:rPr>
              <a:t>&gt;Founded almost 8 decades ago in 1928, Academia Sinica reaches its present success with the </a:t>
            </a:r>
          </a:p>
          <a:p>
            <a:pPr eaLnBrk="1" hangingPunct="1"/>
            <a:r>
              <a:rPr kumimoji="0" lang="en-US" altLang="zh-TW" smtClean="0">
                <a:ea typeface="新細明體" charset="-120"/>
              </a:rPr>
              <a:t>  unceasing support of the government, the diligent research of our cloeagues and the contributions of administrators.</a:t>
            </a:r>
          </a:p>
          <a:p>
            <a:pPr eaLnBrk="1" hangingPunct="1"/>
            <a:endParaRPr kumimoji="0" lang="en-US" altLang="zh-TW" smtClean="0">
              <a:ea typeface="新細明體" charset="-120"/>
            </a:endParaRPr>
          </a:p>
          <a:p>
            <a:pPr eaLnBrk="1" hangingPunct="1"/>
            <a:r>
              <a:rPr kumimoji="0" lang="en-US" altLang="zh-TW" smtClean="0">
                <a:ea typeface="新細明體" charset="-120"/>
              </a:rPr>
              <a:t>&gt;With the efforts of more than one thousand researcher, both from Taiwan and abroad, Academia Sinica </a:t>
            </a:r>
          </a:p>
          <a:p>
            <a:pPr eaLnBrk="1" hangingPunct="1"/>
            <a:r>
              <a:rPr kumimoji="0" lang="en-US" altLang="zh-TW" smtClean="0">
                <a:ea typeface="新細明體" charset="-120"/>
              </a:rPr>
              <a:t>  has earned a worldwide reputation in conducting research in increasingly diverse fields.</a:t>
            </a:r>
          </a:p>
          <a:p>
            <a:pPr eaLnBrk="1" hangingPunct="1"/>
            <a:endParaRPr kumimoji="0" lang="en-US" altLang="zh-TW" smtClean="0">
              <a:ea typeface="新細明體" charset="-120"/>
            </a:endParaRPr>
          </a:p>
          <a:p>
            <a:pPr eaLnBrk="1" hangingPunct="1"/>
            <a:r>
              <a:rPr kumimoji="0" lang="en-US" altLang="zh-TW" smtClean="0">
                <a:ea typeface="新細明體" charset="-120"/>
              </a:rPr>
              <a:t>&gt;At present, there are 25 research institutes and 5 research centers in Academia Sinica under the three </a:t>
            </a:r>
          </a:p>
          <a:p>
            <a:pPr eaLnBrk="1" hangingPunct="1"/>
            <a:r>
              <a:rPr kumimoji="0" lang="en-US" altLang="zh-TW" smtClean="0">
                <a:ea typeface="新細明體" charset="-120"/>
              </a:rPr>
              <a:t>  divisions: Division of Mathematics and Physical Sciences, the Division of Life Sciences and the Division </a:t>
            </a:r>
          </a:p>
          <a:p>
            <a:pPr eaLnBrk="1" hangingPunct="1"/>
            <a:r>
              <a:rPr kumimoji="0" lang="en-US" altLang="zh-TW" smtClean="0">
                <a:ea typeface="新細明體" charset="-120"/>
              </a:rPr>
              <a:t>  of the Humanities and Social Sciences. </a:t>
            </a:r>
          </a:p>
          <a:p>
            <a:pPr eaLnBrk="1" hangingPunct="1"/>
            <a:endParaRPr kumimoji="0" lang="en-US" altLang="zh-TW" smtClean="0">
              <a:ea typeface="新細明體" charset="-120"/>
            </a:endParaRPr>
          </a:p>
          <a:p>
            <a:pPr eaLnBrk="1" hangingPunct="1"/>
            <a:r>
              <a:rPr kumimoji="0" lang="en-US" altLang="zh-TW" smtClean="0">
                <a:ea typeface="新細明體" charset="-120"/>
              </a:rPr>
              <a:t>&gt;As the foremost research institution of Taiwan, the mission of  Academia Sinica is more than undertaking in-depth academic research. It also, </a:t>
            </a:r>
          </a:p>
          <a:p>
            <a:pPr eaLnBrk="1" hangingPunct="1"/>
            <a:r>
              <a:rPr kumimoji="0" lang="en-US" altLang="zh-TW" smtClean="0">
                <a:ea typeface="新細明體" charset="-120"/>
              </a:rPr>
              <a:t> &gt;&gt; firstly, promote international cooperation and scholarly exchanges;</a:t>
            </a:r>
          </a:p>
          <a:p>
            <a:pPr eaLnBrk="1" hangingPunct="1"/>
            <a:r>
              <a:rPr kumimoji="0" lang="en-US" altLang="zh-TW" smtClean="0">
                <a:ea typeface="新細明體" charset="-120"/>
              </a:rPr>
              <a:t> &gt;&gt; secondly, cultivate an intellectual environment to nurture young scholars;</a:t>
            </a:r>
          </a:p>
          <a:p>
            <a:pPr eaLnBrk="1" hangingPunct="1"/>
            <a:r>
              <a:rPr kumimoji="0" lang="en-US" altLang="zh-TW" smtClean="0">
                <a:ea typeface="新細明體" charset="-120"/>
              </a:rPr>
              <a:t> &gt;&gt; thirdly, to harness basic research results for applications and technology transfer;</a:t>
            </a:r>
          </a:p>
          <a:p>
            <a:pPr eaLnBrk="1" hangingPunct="1"/>
            <a:r>
              <a:rPr kumimoji="0" lang="en-US" altLang="zh-TW" smtClean="0">
                <a:ea typeface="新細明體" charset="-120"/>
              </a:rPr>
              <a:t> &gt;&gt; finally, to engage the academic and research community within Taiwan toward a modern and </a:t>
            </a:r>
          </a:p>
          <a:p>
            <a:pPr eaLnBrk="1" hangingPunct="1"/>
            <a:r>
              <a:rPr kumimoji="0" lang="en-US" altLang="zh-TW" smtClean="0">
                <a:ea typeface="新細明體" charset="-120"/>
              </a:rPr>
              <a:t>      forward-looking collective academic vision.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241B33D9-A50A-4ADF-9498-D4017211B5C4}" type="slidenum">
              <a:rPr lang="en-US" altLang="zh-TW" smtClean="0">
                <a:ea typeface="新細明體" charset="-120"/>
              </a:rPr>
              <a:pPr/>
              <a:t>3</a:t>
            </a:fld>
            <a:endParaRPr lang="en-US" altLang="zh-TW" smtClean="0">
              <a:ea typeface="新細明體" charset="-12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zh-TW"/>
              <a:t>Click to edit Master title style</a:t>
            </a:r>
            <a:endParaRPr lang="zh-TW"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a:t>Click to edit Master title style</a:t>
            </a:r>
            <a:endParaRPr lang="zh-TW" alt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zh-TW"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a:t>Click to edit Master title style</a:t>
            </a:r>
            <a:endParaRPr lang="zh-TW" alt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zh-TW"/>
              <a:t>Click to edit Master title style</a:t>
            </a:r>
            <a:endParaRPr lang="zh-TW"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a:t>Click to edit Master title style</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TW"/>
              <a:t>Click to edit Master title style</a:t>
            </a:r>
            <a:endParaRPr lang="zh-TW"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TW"/>
              <a:t>Click to edit Master title style</a:t>
            </a:r>
            <a:endParaRPr lang="zh-TW"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椰林大道母片"/>
          <p:cNvPicPr>
            <a:picLocks noChangeAspect="1" noChangeArrowheads="1"/>
          </p:cNvPicPr>
          <p:nvPr/>
        </p:nvPicPr>
        <p:blipFill>
          <a:blip r:embed="rId14"/>
          <a:srcRect/>
          <a:stretch>
            <a:fillRect/>
          </a:stretch>
        </p:blipFill>
        <p:spPr bwMode="auto">
          <a:xfrm>
            <a:off x="-304800" y="-228600"/>
            <a:ext cx="9753600" cy="731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8" charset="-120"/>
        </a:defRPr>
      </a:lvl2pPr>
      <a:lvl3pPr algn="ctr" rtl="0" eaLnBrk="0" fontAlgn="base" hangingPunct="0">
        <a:spcBef>
          <a:spcPct val="0"/>
        </a:spcBef>
        <a:spcAft>
          <a:spcPct val="0"/>
        </a:spcAft>
        <a:defRPr kumimoji="1" sz="4400">
          <a:solidFill>
            <a:schemeClr val="tx2"/>
          </a:solidFill>
          <a:latin typeface="Arial" charset="0"/>
          <a:ea typeface="新細明體" pitchFamily="8" charset="-120"/>
        </a:defRPr>
      </a:lvl3pPr>
      <a:lvl4pPr algn="ctr" rtl="0" eaLnBrk="0" fontAlgn="base" hangingPunct="0">
        <a:spcBef>
          <a:spcPct val="0"/>
        </a:spcBef>
        <a:spcAft>
          <a:spcPct val="0"/>
        </a:spcAft>
        <a:defRPr kumimoji="1" sz="4400">
          <a:solidFill>
            <a:schemeClr val="tx2"/>
          </a:solidFill>
          <a:latin typeface="Arial" charset="0"/>
          <a:ea typeface="新細明體" pitchFamily="8" charset="-120"/>
        </a:defRPr>
      </a:lvl4pPr>
      <a:lvl5pPr algn="ctr" rtl="0" eaLnBrk="0" fontAlgn="base" hangingPunct="0">
        <a:spcBef>
          <a:spcPct val="0"/>
        </a:spcBef>
        <a:spcAft>
          <a:spcPct val="0"/>
        </a:spcAft>
        <a:defRPr kumimoji="1" sz="4400">
          <a:solidFill>
            <a:schemeClr val="tx2"/>
          </a:solidFill>
          <a:latin typeface="Arial" charset="0"/>
          <a:ea typeface="新細明體" pitchFamily="8" charset="-120"/>
        </a:defRPr>
      </a:lvl5pPr>
      <a:lvl6pPr marL="457200" algn="ctr" rtl="0" fontAlgn="base">
        <a:spcBef>
          <a:spcPct val="0"/>
        </a:spcBef>
        <a:spcAft>
          <a:spcPct val="0"/>
        </a:spcAft>
        <a:defRPr kumimoji="1" sz="4400">
          <a:solidFill>
            <a:schemeClr val="tx2"/>
          </a:solidFill>
          <a:latin typeface="Arial" charset="0"/>
          <a:ea typeface="新細明體" pitchFamily="8" charset="-120"/>
        </a:defRPr>
      </a:lvl6pPr>
      <a:lvl7pPr marL="914400" algn="ctr" rtl="0" fontAlgn="base">
        <a:spcBef>
          <a:spcPct val="0"/>
        </a:spcBef>
        <a:spcAft>
          <a:spcPct val="0"/>
        </a:spcAft>
        <a:defRPr kumimoji="1" sz="4400">
          <a:solidFill>
            <a:schemeClr val="tx2"/>
          </a:solidFill>
          <a:latin typeface="Arial" charset="0"/>
          <a:ea typeface="新細明體" pitchFamily="8" charset="-120"/>
        </a:defRPr>
      </a:lvl7pPr>
      <a:lvl8pPr marL="1371600" algn="ctr" rtl="0" fontAlgn="base">
        <a:spcBef>
          <a:spcPct val="0"/>
        </a:spcBef>
        <a:spcAft>
          <a:spcPct val="0"/>
        </a:spcAft>
        <a:defRPr kumimoji="1" sz="4400">
          <a:solidFill>
            <a:schemeClr val="tx2"/>
          </a:solidFill>
          <a:latin typeface="Arial" charset="0"/>
          <a:ea typeface="新細明體" pitchFamily="8" charset="-120"/>
        </a:defRPr>
      </a:lvl8pPr>
      <a:lvl9pPr marL="1828800" algn="ctr" rtl="0" fontAlgn="base">
        <a:spcBef>
          <a:spcPct val="0"/>
        </a:spcBef>
        <a:spcAft>
          <a:spcPct val="0"/>
        </a:spcAft>
        <a:defRPr kumimoji="1" sz="4400">
          <a:solidFill>
            <a:schemeClr val="tx2"/>
          </a:solidFill>
          <a:latin typeface="Arial" charset="0"/>
          <a:ea typeface="新細明體" pitchFamily="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rdr-icoe.sinica.edu.tw/"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80528" y="980728"/>
            <a:ext cx="9324528" cy="5213735"/>
          </a:xfrm>
          <a:prstGeom prst="rect">
            <a:avLst/>
          </a:prstGeom>
          <a:noFill/>
          <a:ln w="9525">
            <a:noFill/>
            <a:miter lim="800000"/>
            <a:headEnd/>
            <a:tailEnd/>
          </a:ln>
        </p:spPr>
        <p:txBody>
          <a:bodyPr wrap="square">
            <a:spAutoFit/>
          </a:bodyPr>
          <a:lstStyle/>
          <a:p>
            <a:pPr algn="ctr">
              <a:lnSpc>
                <a:spcPct val="80000"/>
              </a:lnSpc>
            </a:pPr>
            <a:r>
              <a:rPr lang="en-US" altLang="zh-TW" b="1" dirty="0" smtClean="0"/>
              <a:t>International Center of Excellence</a:t>
            </a:r>
          </a:p>
          <a:p>
            <a:pPr algn="ctr">
              <a:lnSpc>
                <a:spcPct val="80000"/>
              </a:lnSpc>
            </a:pPr>
            <a:r>
              <a:rPr lang="en-US" altLang="zh-TW" b="1" dirty="0" smtClean="0"/>
              <a:t>(ICoE) </a:t>
            </a:r>
            <a:r>
              <a:rPr lang="en-US" altLang="zh-TW" b="1" dirty="0"/>
              <a:t>Annual Report</a:t>
            </a:r>
            <a:endParaRPr lang="en-US" altLang="zh-TW" b="1" dirty="0">
              <a:solidFill>
                <a:schemeClr val="accent2"/>
              </a:solidFill>
              <a:latin typeface="Times New Roman" pitchFamily="18" charset="0"/>
            </a:endParaRPr>
          </a:p>
          <a:p>
            <a:pPr algn="ctr">
              <a:lnSpc>
                <a:spcPct val="80000"/>
              </a:lnSpc>
            </a:pPr>
            <a:endParaRPr lang="en-US" altLang="zh-TW" b="1" dirty="0" smtClean="0">
              <a:solidFill>
                <a:schemeClr val="accent2"/>
              </a:solidFill>
              <a:latin typeface="Times New Roman" pitchFamily="18" charset="0"/>
            </a:endParaRPr>
          </a:p>
          <a:p>
            <a:pPr algn="ctr">
              <a:lnSpc>
                <a:spcPct val="80000"/>
              </a:lnSpc>
            </a:pPr>
            <a:r>
              <a:rPr lang="en-US" altLang="zh-TW" sz="2400" b="1" dirty="0">
                <a:solidFill>
                  <a:schemeClr val="accent2"/>
                </a:solidFill>
                <a:latin typeface="Times New Roman" pitchFamily="18" charset="0"/>
              </a:rPr>
              <a:t>Shaw Chen </a:t>
            </a:r>
            <a:r>
              <a:rPr lang="en-US" altLang="zh-TW" sz="2400" b="1" dirty="0" smtClean="0">
                <a:solidFill>
                  <a:schemeClr val="accent2"/>
                </a:solidFill>
                <a:latin typeface="Times New Roman" pitchFamily="18" charset="0"/>
              </a:rPr>
              <a:t>Liu, Director</a:t>
            </a:r>
            <a:endParaRPr lang="en-US" altLang="zh-TW" sz="2400" b="1" dirty="0">
              <a:solidFill>
                <a:schemeClr val="accent2"/>
              </a:solidFill>
              <a:latin typeface="Times New Roman" pitchFamily="18" charset="0"/>
            </a:endParaRPr>
          </a:p>
          <a:p>
            <a:pPr algn="ctr">
              <a:lnSpc>
                <a:spcPct val="80000"/>
              </a:lnSpc>
            </a:pPr>
            <a:r>
              <a:rPr lang="en-US" altLang="zh-TW" sz="2400" b="1" dirty="0">
                <a:solidFill>
                  <a:schemeClr val="accent2"/>
                </a:solidFill>
                <a:latin typeface="Times New Roman" pitchFamily="18" charset="0"/>
              </a:rPr>
              <a:t>Research Center for Environmental Changes</a:t>
            </a:r>
          </a:p>
          <a:p>
            <a:pPr algn="ctr">
              <a:lnSpc>
                <a:spcPct val="80000"/>
              </a:lnSpc>
            </a:pPr>
            <a:r>
              <a:rPr lang="en-US" altLang="zh-TW" sz="2400" b="1" dirty="0">
                <a:solidFill>
                  <a:schemeClr val="accent2"/>
                </a:solidFill>
                <a:latin typeface="Times New Roman" pitchFamily="18" charset="0"/>
              </a:rPr>
              <a:t>Academia </a:t>
            </a:r>
            <a:r>
              <a:rPr lang="en-US" altLang="zh-TW" sz="2400" b="1" dirty="0" err="1">
                <a:solidFill>
                  <a:schemeClr val="accent2"/>
                </a:solidFill>
                <a:latin typeface="Times New Roman" pitchFamily="18" charset="0"/>
              </a:rPr>
              <a:t>Sinica</a:t>
            </a:r>
            <a:r>
              <a:rPr lang="en-US" altLang="zh-TW" sz="2400" b="1" dirty="0">
                <a:solidFill>
                  <a:schemeClr val="accent2"/>
                </a:solidFill>
                <a:latin typeface="Times New Roman" pitchFamily="18" charset="0"/>
              </a:rPr>
              <a:t>, </a:t>
            </a:r>
            <a:r>
              <a:rPr lang="en-US" altLang="zh-TW" sz="2400" b="1" dirty="0" smtClean="0">
                <a:solidFill>
                  <a:schemeClr val="accent2"/>
                </a:solidFill>
                <a:latin typeface="Times New Roman" pitchFamily="18" charset="0"/>
              </a:rPr>
              <a:t>Taipei China</a:t>
            </a:r>
            <a:endParaRPr lang="en-US" altLang="zh-TW" sz="2400" b="1" dirty="0">
              <a:solidFill>
                <a:schemeClr val="accent2"/>
              </a:solidFill>
              <a:latin typeface="Times New Roman" pitchFamily="18" charset="0"/>
            </a:endParaRPr>
          </a:p>
          <a:p>
            <a:pPr algn="ctr">
              <a:lnSpc>
                <a:spcPct val="80000"/>
              </a:lnSpc>
            </a:pPr>
            <a:endParaRPr lang="en-US" altLang="zh-TW" b="1" dirty="0">
              <a:solidFill>
                <a:schemeClr val="accent2"/>
              </a:solidFill>
              <a:latin typeface="Times New Roman" pitchFamily="18" charset="0"/>
            </a:endParaRPr>
          </a:p>
          <a:p>
            <a:pPr algn="ctr">
              <a:lnSpc>
                <a:spcPct val="80000"/>
              </a:lnSpc>
            </a:pPr>
            <a:endParaRPr lang="en-US" altLang="zh-TW" sz="2800" b="1" dirty="0" smtClean="0">
              <a:solidFill>
                <a:schemeClr val="accent2"/>
              </a:solidFill>
              <a:latin typeface="Times New Roman" pitchFamily="18" charset="0"/>
            </a:endParaRPr>
          </a:p>
          <a:p>
            <a:pPr algn="ctr">
              <a:lnSpc>
                <a:spcPct val="80000"/>
              </a:lnSpc>
            </a:pPr>
            <a:endParaRPr lang="en-US" altLang="zh-TW" sz="2800" b="1" dirty="0" smtClean="0">
              <a:solidFill>
                <a:schemeClr val="accent2"/>
              </a:solidFill>
              <a:latin typeface="Times New Roman" pitchFamily="18" charset="0"/>
            </a:endParaRPr>
          </a:p>
          <a:p>
            <a:pPr algn="ctr">
              <a:lnSpc>
                <a:spcPct val="80000"/>
              </a:lnSpc>
            </a:pPr>
            <a:r>
              <a:rPr lang="en-US" altLang="zh-TW" sz="2800" b="1" dirty="0" smtClean="0">
                <a:solidFill>
                  <a:schemeClr val="accent2"/>
                </a:solidFill>
                <a:latin typeface="Times New Roman" pitchFamily="18" charset="0"/>
              </a:rPr>
              <a:t>Chengdu, China</a:t>
            </a:r>
            <a:endParaRPr lang="en-US" altLang="zh-TW" sz="2800" b="1" dirty="0">
              <a:solidFill>
                <a:schemeClr val="accent2"/>
              </a:solidFill>
              <a:latin typeface="Times New Roman" pitchFamily="18" charset="0"/>
            </a:endParaRPr>
          </a:p>
          <a:p>
            <a:pPr algn="ctr">
              <a:lnSpc>
                <a:spcPct val="80000"/>
              </a:lnSpc>
            </a:pPr>
            <a:r>
              <a:rPr lang="en-US" altLang="zh-TW" sz="2800" b="1" dirty="0" smtClean="0">
                <a:solidFill>
                  <a:schemeClr val="accent2"/>
                </a:solidFill>
                <a:latin typeface="Times New Roman" pitchFamily="18" charset="0"/>
              </a:rPr>
              <a:t>Nov. 6, 2012</a:t>
            </a:r>
          </a:p>
          <a:p>
            <a:pPr algn="ctr">
              <a:lnSpc>
                <a:spcPct val="80000"/>
              </a:lnSpc>
            </a:pPr>
            <a:endParaRPr lang="en-US" altLang="zh-TW" sz="2800" b="1" dirty="0">
              <a:solidFill>
                <a:schemeClr val="accent2"/>
              </a:solidFill>
              <a:latin typeface="Times New Roman" pitchFamily="18" charset="0"/>
            </a:endParaRPr>
          </a:p>
          <a:p>
            <a:pPr algn="ctr">
              <a:lnSpc>
                <a:spcPct val="80000"/>
              </a:lnSpc>
            </a:pPr>
            <a:endParaRPr lang="en-US" altLang="zh-TW" sz="2800" b="1" dirty="0">
              <a:solidFill>
                <a:schemeClr val="accent2"/>
              </a:solidFill>
              <a:latin typeface="Times New Roman" pitchFamily="18" charset="0"/>
            </a:endParaRPr>
          </a:p>
        </p:txBody>
      </p:sp>
      <p:pic>
        <p:nvPicPr>
          <p:cNvPr id="16386" name="Picture 5" descr="sinica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48038" y="5454650"/>
            <a:ext cx="1138237" cy="1143000"/>
          </a:xfrm>
          <a:prstGeom prst="rect">
            <a:avLst/>
          </a:prstGeom>
          <a:noFill/>
          <a:ln w="9525">
            <a:noFill/>
            <a:miter lim="800000"/>
            <a:headEnd/>
            <a:tailEnd/>
          </a:ln>
        </p:spPr>
      </p:pic>
      <p:pic>
        <p:nvPicPr>
          <p:cNvPr id="16387" name="圖片 1"/>
          <p:cNvPicPr>
            <a:picLocks noChangeAspect="1"/>
          </p:cNvPicPr>
          <p:nvPr/>
        </p:nvPicPr>
        <p:blipFill>
          <a:blip r:embed="rId4"/>
          <a:srcRect/>
          <a:stretch>
            <a:fillRect/>
          </a:stretch>
        </p:blipFill>
        <p:spPr bwMode="auto">
          <a:xfrm>
            <a:off x="-36513" y="5441950"/>
            <a:ext cx="3179763" cy="115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88913"/>
            <a:ext cx="7772400" cy="1058862"/>
          </a:xfrm>
        </p:spPr>
        <p:txBody>
          <a:bodyPr/>
          <a:lstStyle/>
          <a:p>
            <a:pPr eaLnBrk="1" hangingPunct="1"/>
            <a:r>
              <a:rPr lang="en-US" altLang="zh-TW" sz="3600" dirty="0" smtClean="0">
                <a:ea typeface="新細明體" charset="-120"/>
              </a:rPr>
              <a:t>Extreme Precipitation</a:t>
            </a:r>
          </a:p>
        </p:txBody>
      </p:sp>
      <p:sp>
        <p:nvSpPr>
          <p:cNvPr id="11267" name="Rectangle 3"/>
          <p:cNvSpPr>
            <a:spLocks noGrp="1" noChangeArrowheads="1"/>
          </p:cNvSpPr>
          <p:nvPr>
            <p:ph type="body" idx="1"/>
          </p:nvPr>
        </p:nvSpPr>
        <p:spPr>
          <a:xfrm>
            <a:off x="838200" y="1371600"/>
            <a:ext cx="7391400" cy="4721225"/>
          </a:xfrm>
        </p:spPr>
        <p:txBody>
          <a:bodyPr/>
          <a:lstStyle/>
          <a:p>
            <a:pPr eaLnBrk="1" hangingPunct="1">
              <a:buFontTx/>
              <a:buNone/>
            </a:pPr>
            <a:r>
              <a:rPr lang="en-US" altLang="zh-TW" dirty="0" smtClean="0">
                <a:solidFill>
                  <a:srgbClr val="FF0000"/>
                </a:solidFill>
                <a:ea typeface="新細明體" charset="-120"/>
              </a:rPr>
              <a:t>A significant part of the following results is based on</a:t>
            </a:r>
            <a:r>
              <a:rPr lang="en-US" altLang="zh-TW" dirty="0" smtClean="0">
                <a:solidFill>
                  <a:schemeClr val="accent2"/>
                </a:solidFill>
                <a:ea typeface="新細明體" charset="-120"/>
              </a:rPr>
              <a:t>:</a:t>
            </a:r>
          </a:p>
          <a:p>
            <a:pPr eaLnBrk="1" hangingPunct="1">
              <a:buFontTx/>
              <a:buNone/>
            </a:pPr>
            <a:r>
              <a:rPr lang="en-US" altLang="zh-TW" dirty="0" smtClean="0">
                <a:solidFill>
                  <a:schemeClr val="accent2"/>
                </a:solidFill>
                <a:ea typeface="新細明體" charset="-120"/>
              </a:rPr>
              <a:t>Liu, S.C., </a:t>
            </a:r>
            <a:r>
              <a:rPr lang="en-US" altLang="zh-TW" dirty="0" err="1" smtClean="0">
                <a:solidFill>
                  <a:schemeClr val="accent2"/>
                </a:solidFill>
                <a:ea typeface="新細明體" charset="-120"/>
              </a:rPr>
              <a:t>Congbin</a:t>
            </a:r>
            <a:r>
              <a:rPr lang="en-US" altLang="zh-TW" dirty="0" smtClean="0">
                <a:solidFill>
                  <a:schemeClr val="accent2"/>
                </a:solidFill>
                <a:ea typeface="新細明體" charset="-120"/>
              </a:rPr>
              <a:t> Fu, </a:t>
            </a:r>
            <a:r>
              <a:rPr lang="en-US" altLang="zh-TW" dirty="0" err="1" smtClean="0">
                <a:solidFill>
                  <a:schemeClr val="accent2"/>
                </a:solidFill>
                <a:ea typeface="新細明體" charset="-120"/>
              </a:rPr>
              <a:t>Chein</a:t>
            </a:r>
            <a:r>
              <a:rPr lang="en-US" altLang="zh-TW" dirty="0" smtClean="0">
                <a:solidFill>
                  <a:schemeClr val="accent2"/>
                </a:solidFill>
                <a:ea typeface="新細明體" charset="-120"/>
              </a:rPr>
              <a:t>-Jung </a:t>
            </a:r>
            <a:r>
              <a:rPr lang="en-US" altLang="zh-TW" dirty="0" err="1" smtClean="0">
                <a:solidFill>
                  <a:schemeClr val="accent2"/>
                </a:solidFill>
                <a:ea typeface="新細明體" charset="-120"/>
              </a:rPr>
              <a:t>Shiu</a:t>
            </a:r>
            <a:r>
              <a:rPr lang="en-US" altLang="zh-TW" dirty="0" smtClean="0">
                <a:solidFill>
                  <a:schemeClr val="accent2"/>
                </a:solidFill>
                <a:ea typeface="新細明體" charset="-120"/>
              </a:rPr>
              <a:t>, Jen-Ping Chen, and </a:t>
            </a:r>
            <a:r>
              <a:rPr lang="en-US" altLang="zh-TW" dirty="0" err="1" smtClean="0">
                <a:solidFill>
                  <a:schemeClr val="accent2"/>
                </a:solidFill>
                <a:ea typeface="新細明體" charset="-120"/>
              </a:rPr>
              <a:t>Futing</a:t>
            </a:r>
            <a:r>
              <a:rPr lang="en-US" altLang="zh-TW" dirty="0" smtClean="0">
                <a:solidFill>
                  <a:schemeClr val="accent2"/>
                </a:solidFill>
                <a:ea typeface="新細明體" charset="-120"/>
              </a:rPr>
              <a:t> Wu, GRL, 2009.</a:t>
            </a:r>
          </a:p>
          <a:p>
            <a:pPr eaLnBrk="1" hangingPunct="1">
              <a:buFontTx/>
              <a:buNone/>
            </a:pPr>
            <a:r>
              <a:rPr lang="it-IT" altLang="zh-TW" dirty="0" smtClean="0">
                <a:solidFill>
                  <a:schemeClr val="accent2"/>
                </a:solidFill>
                <a:ea typeface="新細明體" charset="-120"/>
              </a:rPr>
              <a:t>Shiu, C. J., S. C. Liu, C. Fu, A. Dai, and Y. Sun, GRL, 2012.</a:t>
            </a:r>
            <a:endParaRPr lang="en-US" altLang="zh-TW" dirty="0" smtClean="0">
              <a:solidFill>
                <a:schemeClr val="accent2"/>
              </a:solidFill>
              <a:ea typeface="新細明體" charset="-120"/>
            </a:endParaRPr>
          </a:p>
          <a:p>
            <a:pPr eaLnBrk="1" hangingPunct="1"/>
            <a:endParaRPr lang="en-US" altLang="zh-TW" dirty="0" smtClean="0">
              <a:solidFill>
                <a:schemeClr val="accent2"/>
              </a:solidFill>
              <a:ea typeface="新細明體" charset="-120"/>
            </a:endParaRPr>
          </a:p>
        </p:txBody>
      </p:sp>
    </p:spTree>
    <p:extLst>
      <p:ext uri="{BB962C8B-B14F-4D97-AF65-F5344CB8AC3E}">
        <p14:creationId xmlns:p14="http://schemas.microsoft.com/office/powerpoint/2010/main" val="19126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33375"/>
            <a:ext cx="8424862" cy="1058863"/>
          </a:xfrm>
        </p:spPr>
        <p:txBody>
          <a:bodyPr/>
          <a:lstStyle/>
          <a:p>
            <a:pPr eaLnBrk="1" hangingPunct="1"/>
            <a:r>
              <a:rPr lang="en-US" altLang="zh-TW" sz="3600" smtClean="0">
                <a:ea typeface="新細明體" charset="-120"/>
              </a:rPr>
              <a:t>How should precipitation intensity change in a warming globe?</a:t>
            </a:r>
          </a:p>
        </p:txBody>
      </p:sp>
      <p:sp>
        <p:nvSpPr>
          <p:cNvPr id="13315" name="Rectangle 3"/>
          <p:cNvSpPr>
            <a:spLocks noGrp="1" noChangeArrowheads="1"/>
          </p:cNvSpPr>
          <p:nvPr>
            <p:ph type="body" idx="1"/>
          </p:nvPr>
        </p:nvSpPr>
        <p:spPr>
          <a:xfrm>
            <a:off x="107505" y="1773238"/>
            <a:ext cx="8712968" cy="4498975"/>
          </a:xfrm>
        </p:spPr>
        <p:txBody>
          <a:bodyPr/>
          <a:lstStyle/>
          <a:p>
            <a:pPr eaLnBrk="1" hangingPunct="1">
              <a:lnSpc>
                <a:spcPct val="80000"/>
              </a:lnSpc>
            </a:pPr>
            <a:r>
              <a:rPr lang="en-US" altLang="zh-TW" sz="2800" dirty="0" err="1" smtClean="0">
                <a:solidFill>
                  <a:schemeClr val="accent2"/>
                </a:solidFill>
                <a:ea typeface="新細明體" charset="-120"/>
              </a:rPr>
              <a:t>Trenberth</a:t>
            </a:r>
            <a:r>
              <a:rPr lang="en-US" altLang="zh-TW" sz="2800" dirty="0" smtClean="0">
                <a:solidFill>
                  <a:schemeClr val="accent2"/>
                </a:solidFill>
                <a:ea typeface="新細明體" charset="-120"/>
              </a:rPr>
              <a:t> et al. (2003) hypothesized that the precipitation intensity should increase at about the same rate as atmospheric moisture, i.e. about 7%/K according to the </a:t>
            </a:r>
            <a:r>
              <a:rPr lang="en-US" altLang="zh-TW" sz="2800" dirty="0" err="1" smtClean="0">
                <a:solidFill>
                  <a:schemeClr val="accent2"/>
                </a:solidFill>
                <a:ea typeface="新細明體" charset="-120"/>
              </a:rPr>
              <a:t>Clausius-Clapeyron</a:t>
            </a:r>
            <a:r>
              <a:rPr lang="en-US" altLang="zh-TW" sz="2800" dirty="0" smtClean="0">
                <a:solidFill>
                  <a:schemeClr val="accent2"/>
                </a:solidFill>
                <a:ea typeface="新細明體" charset="-120"/>
              </a:rPr>
              <a:t> equation, because precipitation rates from storms were determined by low-level moisture convergence. </a:t>
            </a:r>
          </a:p>
          <a:p>
            <a:pPr eaLnBrk="1" hangingPunct="1">
              <a:lnSpc>
                <a:spcPct val="80000"/>
              </a:lnSpc>
            </a:pPr>
            <a:r>
              <a:rPr lang="en-US" altLang="zh-TW" sz="2800" dirty="0" smtClean="0">
                <a:solidFill>
                  <a:srgbClr val="FF0000"/>
                </a:solidFill>
                <a:ea typeface="新細明體" charset="-120"/>
              </a:rPr>
              <a:t>Furthermore, they argued that the increase of heavy rainfalls could even exceed the moisture increase because additional latent heat released from the increased water vapor could feed back and invigorate the storms. </a:t>
            </a:r>
          </a:p>
        </p:txBody>
      </p:sp>
    </p:spTree>
    <p:extLst>
      <p:ext uri="{BB962C8B-B14F-4D97-AF65-F5344CB8AC3E}">
        <p14:creationId xmlns:p14="http://schemas.microsoft.com/office/powerpoint/2010/main" val="227794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95513" y="333375"/>
            <a:ext cx="4897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0"/>
              </a:spcBef>
              <a:spcAft>
                <a:spcPct val="0"/>
              </a:spcAft>
              <a:defRPr sz="2400">
                <a:solidFill>
                  <a:schemeClr val="accent2"/>
                </a:solidFill>
                <a:latin typeface="Arial" charset="0"/>
              </a:defRPr>
            </a:lvl6pPr>
            <a:lvl7pPr marL="2971800" indent="-228600" eaLnBrk="0" fontAlgn="base" hangingPunct="0">
              <a:spcBef>
                <a:spcPct val="0"/>
              </a:spcBef>
              <a:spcAft>
                <a:spcPct val="0"/>
              </a:spcAft>
              <a:defRPr sz="2400">
                <a:solidFill>
                  <a:schemeClr val="accent2"/>
                </a:solidFill>
                <a:latin typeface="Arial" charset="0"/>
              </a:defRPr>
            </a:lvl7pPr>
            <a:lvl8pPr marL="3429000" indent="-228600" eaLnBrk="0" fontAlgn="base" hangingPunct="0">
              <a:spcBef>
                <a:spcPct val="0"/>
              </a:spcBef>
              <a:spcAft>
                <a:spcPct val="0"/>
              </a:spcAft>
              <a:defRPr sz="2400">
                <a:solidFill>
                  <a:schemeClr val="accent2"/>
                </a:solidFill>
                <a:latin typeface="Arial" charset="0"/>
              </a:defRPr>
            </a:lvl8pPr>
            <a:lvl9pPr marL="3886200" indent="-228600" eaLnBrk="0" fontAlgn="base" hangingPunct="0">
              <a:spcBef>
                <a:spcPct val="0"/>
              </a:spcBef>
              <a:spcAft>
                <a:spcPct val="0"/>
              </a:spcAft>
              <a:defRPr sz="2400">
                <a:solidFill>
                  <a:schemeClr val="accent2"/>
                </a:solidFill>
                <a:latin typeface="Arial" charset="0"/>
              </a:defRPr>
            </a:lvl9pPr>
          </a:lstStyle>
          <a:p>
            <a:pPr algn="ctr" eaLnBrk="1" hangingPunct="1"/>
            <a:r>
              <a:rPr kumimoji="1" lang="en-US" altLang="zh-TW">
                <a:solidFill>
                  <a:schemeClr val="tx1"/>
                </a:solidFill>
                <a:ea typeface="新細明體" charset="-120"/>
              </a:rPr>
              <a:t>GPCP data, latitudinal variation</a:t>
            </a:r>
          </a:p>
          <a:p>
            <a:pPr algn="ctr" eaLnBrk="1" hangingPunct="1"/>
            <a:r>
              <a:rPr kumimoji="1" lang="en-US" altLang="zh-TW">
                <a:solidFill>
                  <a:schemeClr val="tx1"/>
                </a:solidFill>
                <a:ea typeface="新細明體" charset="-120"/>
              </a:rPr>
              <a:t>(Liu et al., 2009)</a:t>
            </a:r>
          </a:p>
        </p:txBody>
      </p:sp>
      <p:graphicFrame>
        <p:nvGraphicFramePr>
          <p:cNvPr id="37891" name="Object 3"/>
          <p:cNvGraphicFramePr>
            <a:graphicFrameLocks noChangeAspect="1"/>
          </p:cNvGraphicFramePr>
          <p:nvPr/>
        </p:nvGraphicFramePr>
        <p:xfrm>
          <a:off x="684213" y="1196975"/>
          <a:ext cx="7704137" cy="5661025"/>
        </p:xfrm>
        <a:graphic>
          <a:graphicData uri="http://schemas.openxmlformats.org/presentationml/2006/ole">
            <mc:AlternateContent xmlns:mc="http://schemas.openxmlformats.org/markup-compatibility/2006">
              <mc:Choice xmlns:v="urn:schemas-microsoft-com:vml" Requires="v">
                <p:oleObj spid="_x0000_s3084" name="SPW 8.0 Graph" r:id="rId3" imgW="6031382" imgH="4375404" progId="SigmaPlotGraphicObject.7">
                  <p:embed/>
                </p:oleObj>
              </mc:Choice>
              <mc:Fallback>
                <p:oleObj name="SPW 8.0 Graph" r:id="rId3" imgW="6031382" imgH="4375404" progId="SigmaPlotGraphicObjec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7704137"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5919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42900" y="1417638"/>
            <a:ext cx="8458200" cy="4022725"/>
            <a:chOff x="216" y="893"/>
            <a:chExt cx="5328" cy="2534"/>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893"/>
              <a:ext cx="5328" cy="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6" name="Rectangle 4"/>
            <p:cNvSpPr>
              <a:spLocks noChangeArrowheads="1"/>
            </p:cNvSpPr>
            <p:nvPr/>
          </p:nvSpPr>
          <p:spPr bwMode="auto">
            <a:xfrm>
              <a:off x="1066" y="2242"/>
              <a:ext cx="1224" cy="55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17" name="Rectangle 5"/>
            <p:cNvSpPr>
              <a:spLocks noChangeArrowheads="1"/>
            </p:cNvSpPr>
            <p:nvPr/>
          </p:nvSpPr>
          <p:spPr bwMode="auto">
            <a:xfrm>
              <a:off x="2517" y="2245"/>
              <a:ext cx="499" cy="9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18" name="Rectangle 6"/>
            <p:cNvSpPr>
              <a:spLocks noChangeArrowheads="1"/>
            </p:cNvSpPr>
            <p:nvPr/>
          </p:nvSpPr>
          <p:spPr bwMode="auto">
            <a:xfrm>
              <a:off x="2517" y="2335"/>
              <a:ext cx="1043" cy="31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19" name="Rectangle 7"/>
            <p:cNvSpPr>
              <a:spLocks noChangeArrowheads="1"/>
            </p:cNvSpPr>
            <p:nvPr/>
          </p:nvSpPr>
          <p:spPr bwMode="auto">
            <a:xfrm>
              <a:off x="2608" y="2658"/>
              <a:ext cx="952" cy="31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0" name="Rectangle 8"/>
            <p:cNvSpPr>
              <a:spLocks noChangeArrowheads="1"/>
            </p:cNvSpPr>
            <p:nvPr/>
          </p:nvSpPr>
          <p:spPr bwMode="auto">
            <a:xfrm>
              <a:off x="1292" y="1752"/>
              <a:ext cx="590" cy="31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1" name="Rectangle 9"/>
            <p:cNvSpPr>
              <a:spLocks noChangeArrowheads="1"/>
            </p:cNvSpPr>
            <p:nvPr/>
          </p:nvSpPr>
          <p:spPr bwMode="auto">
            <a:xfrm>
              <a:off x="2290" y="1162"/>
              <a:ext cx="681" cy="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2" name="Rectangle 10"/>
            <p:cNvSpPr>
              <a:spLocks noChangeArrowheads="1"/>
            </p:cNvSpPr>
            <p:nvPr/>
          </p:nvSpPr>
          <p:spPr bwMode="auto">
            <a:xfrm>
              <a:off x="2108" y="1434"/>
              <a:ext cx="863" cy="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3" name="Rectangle 11"/>
            <p:cNvSpPr>
              <a:spLocks noChangeArrowheads="1"/>
            </p:cNvSpPr>
            <p:nvPr/>
          </p:nvSpPr>
          <p:spPr bwMode="auto">
            <a:xfrm>
              <a:off x="1927" y="1706"/>
              <a:ext cx="1044" cy="3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4" name="Rectangle 12"/>
            <p:cNvSpPr>
              <a:spLocks noChangeArrowheads="1"/>
            </p:cNvSpPr>
            <p:nvPr/>
          </p:nvSpPr>
          <p:spPr bwMode="auto">
            <a:xfrm>
              <a:off x="2971" y="1706"/>
              <a:ext cx="1859" cy="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5" name="Rectangle 13"/>
            <p:cNvSpPr>
              <a:spLocks noChangeArrowheads="1"/>
            </p:cNvSpPr>
            <p:nvPr/>
          </p:nvSpPr>
          <p:spPr bwMode="auto">
            <a:xfrm>
              <a:off x="4830" y="1888"/>
              <a:ext cx="227" cy="9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6" name="Rectangle 14"/>
            <p:cNvSpPr>
              <a:spLocks noChangeArrowheads="1"/>
            </p:cNvSpPr>
            <p:nvPr/>
          </p:nvSpPr>
          <p:spPr bwMode="auto">
            <a:xfrm>
              <a:off x="4059" y="1298"/>
              <a:ext cx="1044" cy="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7" name="Rectangle 15"/>
            <p:cNvSpPr>
              <a:spLocks noChangeArrowheads="1"/>
            </p:cNvSpPr>
            <p:nvPr/>
          </p:nvSpPr>
          <p:spPr bwMode="auto">
            <a:xfrm>
              <a:off x="4059" y="1570"/>
              <a:ext cx="773" cy="13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sp>
          <p:nvSpPr>
            <p:cNvPr id="38928" name="Rectangle 16"/>
            <p:cNvSpPr>
              <a:spLocks noChangeArrowheads="1"/>
            </p:cNvSpPr>
            <p:nvPr/>
          </p:nvSpPr>
          <p:spPr bwMode="auto">
            <a:xfrm>
              <a:off x="4604" y="1162"/>
              <a:ext cx="501" cy="13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ea typeface="新細明體" charset="-120"/>
              </a:endParaRPr>
            </a:p>
          </p:txBody>
        </p:sp>
      </p:grpSp>
    </p:spTree>
    <p:extLst>
      <p:ext uri="{BB962C8B-B14F-4D97-AF65-F5344CB8AC3E}">
        <p14:creationId xmlns:p14="http://schemas.microsoft.com/office/powerpoint/2010/main" val="331146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extLst>
              <p:ext uri="{D42A27DB-BD31-4B8C-83A1-F6EECF244321}">
                <p14:modId xmlns:p14="http://schemas.microsoft.com/office/powerpoint/2010/main" val="4237808627"/>
              </p:ext>
            </p:extLst>
          </p:nvPr>
        </p:nvGraphicFramePr>
        <p:xfrm>
          <a:off x="-4183" y="260648"/>
          <a:ext cx="9153425" cy="6192688"/>
        </p:xfrm>
        <a:graphic>
          <a:graphicData uri="http://schemas.openxmlformats.org/presentationml/2006/ole">
            <mc:AlternateContent xmlns:mc="http://schemas.openxmlformats.org/markup-compatibility/2006">
              <mc:Choice xmlns:v="urn:schemas-microsoft-com:vml" Requires="v">
                <p:oleObj spid="_x0000_s4108" name="SPW 8.0 Graph" r:id="rId3" imgW="5825642" imgH="4443984" progId="SigmaPlotGraphicObject.7">
                  <p:embed/>
                </p:oleObj>
              </mc:Choice>
              <mc:Fallback>
                <p:oleObj name="SPW 8.0 Graph" r:id="rId3" imgW="5825642" imgH="4443984" progId="SigmaPlotGraphicObjec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 y="260648"/>
                        <a:ext cx="9153425" cy="61926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04065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204913" y="990600"/>
          <a:ext cx="6734175" cy="4953000"/>
        </p:xfrm>
        <a:graphic>
          <a:graphicData uri="http://schemas.openxmlformats.org/presentationml/2006/ole">
            <mc:AlternateContent xmlns:mc="http://schemas.openxmlformats.org/markup-compatibility/2006">
              <mc:Choice xmlns:v="urn:schemas-microsoft-com:vml" Requires="v">
                <p:oleObj spid="_x0000_s2063" name="SPW 8.0 Graph" r:id="rId3" imgW="5618074" imgH="4407408" progId="SigmaPlotGraphicObject.7">
                  <p:embed/>
                </p:oleObj>
              </mc:Choice>
              <mc:Fallback>
                <p:oleObj name="SPW 8.0 Graph" r:id="rId3" imgW="5618074" imgH="4407408" progId="SigmaPlotGraphicObjec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990600"/>
                        <a:ext cx="67341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3"/>
          <p:cNvSpPr txBox="1">
            <a:spLocks noChangeArrowheads="1"/>
          </p:cNvSpPr>
          <p:nvPr/>
        </p:nvSpPr>
        <p:spPr bwMode="auto">
          <a:xfrm>
            <a:off x="1619672" y="116632"/>
            <a:ext cx="6335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kumimoji="1" lang="en-US" altLang="zh-TW" dirty="0">
                <a:latin typeface="Arial" charset="0"/>
                <a:ea typeface="新細明體" charset="-120"/>
              </a:rPr>
              <a:t>Changes of precipitation intensity in Taiwan as a function of global temperature </a:t>
            </a:r>
            <a:endParaRPr kumimoji="1" lang="zh-TW" altLang="en-US" dirty="0">
              <a:latin typeface="Arial" charset="0"/>
              <a:ea typeface="新細明體" charset="-120"/>
            </a:endParaRPr>
          </a:p>
        </p:txBody>
      </p:sp>
    </p:spTree>
    <p:extLst>
      <p:ext uri="{BB962C8B-B14F-4D97-AF65-F5344CB8AC3E}">
        <p14:creationId xmlns:p14="http://schemas.microsoft.com/office/powerpoint/2010/main" val="3191144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3"/>
          <p:cNvSpPr txBox="1">
            <a:spLocks noChangeArrowheads="1"/>
          </p:cNvSpPr>
          <p:nvPr/>
        </p:nvSpPr>
        <p:spPr bwMode="auto">
          <a:xfrm>
            <a:off x="1600200" y="1216025"/>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0"/>
              </a:spcBef>
              <a:spcAft>
                <a:spcPct val="0"/>
              </a:spcAft>
              <a:defRPr sz="2400">
                <a:solidFill>
                  <a:schemeClr val="accent2"/>
                </a:solidFill>
                <a:latin typeface="Arial" charset="0"/>
              </a:defRPr>
            </a:lvl6pPr>
            <a:lvl7pPr marL="2971800" indent="-228600" eaLnBrk="0" fontAlgn="base" hangingPunct="0">
              <a:spcBef>
                <a:spcPct val="0"/>
              </a:spcBef>
              <a:spcAft>
                <a:spcPct val="0"/>
              </a:spcAft>
              <a:defRPr sz="2400">
                <a:solidFill>
                  <a:schemeClr val="accent2"/>
                </a:solidFill>
                <a:latin typeface="Arial" charset="0"/>
              </a:defRPr>
            </a:lvl7pPr>
            <a:lvl8pPr marL="3429000" indent="-228600" eaLnBrk="0" fontAlgn="base" hangingPunct="0">
              <a:spcBef>
                <a:spcPct val="0"/>
              </a:spcBef>
              <a:spcAft>
                <a:spcPct val="0"/>
              </a:spcAft>
              <a:defRPr sz="2400">
                <a:solidFill>
                  <a:schemeClr val="accent2"/>
                </a:solidFill>
                <a:latin typeface="Arial" charset="0"/>
              </a:defRPr>
            </a:lvl8pPr>
            <a:lvl9pPr marL="3886200" indent="-228600" eaLnBrk="0" fontAlgn="base" hangingPunct="0">
              <a:spcBef>
                <a:spcPct val="0"/>
              </a:spcBef>
              <a:spcAft>
                <a:spcPct val="0"/>
              </a:spcAft>
              <a:defRPr sz="2400">
                <a:solidFill>
                  <a:schemeClr val="accent2"/>
                </a:solidFill>
                <a:latin typeface="Arial" charset="0"/>
              </a:defRPr>
            </a:lvl9pPr>
          </a:lstStyle>
          <a:p>
            <a:pPr eaLnBrk="1" hangingPunct="1"/>
            <a:r>
              <a:rPr kumimoji="1" lang="en-US" altLang="zh-TW" sz="1800">
                <a:solidFill>
                  <a:schemeClr val="tx1"/>
                </a:solidFill>
                <a:ea typeface="新細明體" charset="-120"/>
              </a:rPr>
              <a:t>Southern China</a:t>
            </a:r>
          </a:p>
        </p:txBody>
      </p:sp>
    </p:spTree>
    <p:extLst>
      <p:ext uri="{BB962C8B-B14F-4D97-AF65-F5344CB8AC3E}">
        <p14:creationId xmlns:p14="http://schemas.microsoft.com/office/powerpoint/2010/main" val="2152436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14313"/>
            <a:ext cx="8512175" cy="928687"/>
          </a:xfrm>
        </p:spPr>
        <p:txBody>
          <a:bodyPr/>
          <a:lstStyle/>
          <a:p>
            <a:pPr marL="762000" indent="-762000"/>
            <a:r>
              <a:rPr lang="en-US" altLang="zh-TW" dirty="0" smtClean="0">
                <a:solidFill>
                  <a:srgbClr val="FF0000"/>
                </a:solidFill>
                <a:ea typeface="標楷體" pitchFamily="65" charset="-120"/>
              </a:rPr>
              <a:t>Adaptation is imperative!</a:t>
            </a:r>
            <a:endParaRPr lang="zh-TW" altLang="en-US" dirty="0" smtClean="0">
              <a:solidFill>
                <a:srgbClr val="FF0000"/>
              </a:solidFill>
              <a:ea typeface="標楷體" pitchFamily="65" charset="-120"/>
            </a:endParaRPr>
          </a:p>
        </p:txBody>
      </p:sp>
      <p:sp>
        <p:nvSpPr>
          <p:cNvPr id="20483" name="Rectangle 3"/>
          <p:cNvSpPr>
            <a:spLocks noGrp="1" noChangeArrowheads="1"/>
          </p:cNvSpPr>
          <p:nvPr>
            <p:ph type="body" idx="1"/>
          </p:nvPr>
        </p:nvSpPr>
        <p:spPr>
          <a:xfrm>
            <a:off x="179388" y="1285875"/>
            <a:ext cx="8785225" cy="5022850"/>
          </a:xfrm>
        </p:spPr>
        <p:txBody>
          <a:bodyPr/>
          <a:lstStyle/>
          <a:p>
            <a:pPr marL="609600" indent="-609600">
              <a:lnSpc>
                <a:spcPct val="90000"/>
              </a:lnSpc>
            </a:pPr>
            <a:r>
              <a:rPr lang="en-US" altLang="zh-TW" sz="4000" dirty="0" smtClean="0">
                <a:solidFill>
                  <a:srgbClr val="002060"/>
                </a:solidFill>
                <a:ea typeface="標楷體" pitchFamily="65" charset="-120"/>
              </a:rPr>
              <a:t>Global warming is already here. Reducing greenhouse gas emissions will need a long time to take effect (~50 years). </a:t>
            </a:r>
          </a:p>
          <a:p>
            <a:pPr marL="609600" indent="-609600">
              <a:lnSpc>
                <a:spcPct val="90000"/>
              </a:lnSpc>
            </a:pPr>
            <a:r>
              <a:rPr lang="en-US" altLang="zh-TW" sz="4000" dirty="0" smtClean="0">
                <a:solidFill>
                  <a:srgbClr val="002060"/>
                </a:solidFill>
                <a:ea typeface="標楷體" pitchFamily="65" charset="-120"/>
              </a:rPr>
              <a:t>Therefore, It is imperative to start adaptation processes, particularly in flood control, drought prevention and water resource management.</a:t>
            </a:r>
          </a:p>
        </p:txBody>
      </p:sp>
    </p:spTree>
    <p:extLst>
      <p:ext uri="{BB962C8B-B14F-4D97-AF65-F5344CB8AC3E}">
        <p14:creationId xmlns:p14="http://schemas.microsoft.com/office/powerpoint/2010/main" val="1159661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內容版面配置區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Tx/>
              <a:buNone/>
            </a:pPr>
            <a:r>
              <a:rPr lang="en-US" altLang="zh-TW" sz="10000" smtClean="0"/>
              <a:t>THANK YOU</a:t>
            </a:r>
          </a:p>
          <a:p>
            <a:pPr marL="0" indent="0" algn="ctr">
              <a:buFontTx/>
              <a:buNone/>
            </a:pPr>
            <a:r>
              <a:rPr lang="en-US" altLang="zh-TW" sz="6000" smtClean="0"/>
              <a:t>IRDR ICoE</a:t>
            </a:r>
            <a:r>
              <a:rPr lang="en-US" altLang="zh-TW" sz="10000" smtClean="0"/>
              <a:t> </a:t>
            </a:r>
          </a:p>
          <a:p>
            <a:pPr marL="0" indent="0" algn="ctr">
              <a:buFontTx/>
              <a:buNone/>
            </a:pPr>
            <a:r>
              <a:rPr lang="en-US" altLang="zh-TW" sz="4000" smtClean="0">
                <a:hlinkClick r:id="rId2"/>
              </a:rPr>
              <a:t>http://irdr-icoe.sinica.edu.tw/</a:t>
            </a:r>
            <a:endParaRPr lang="zh-TW" altLang="en-US" sz="4000" smtClean="0"/>
          </a:p>
        </p:txBody>
      </p:sp>
      <p:grpSp>
        <p:nvGrpSpPr>
          <p:cNvPr id="29698" name="群組 3"/>
          <p:cNvGrpSpPr>
            <a:grpSpLocks/>
          </p:cNvGrpSpPr>
          <p:nvPr/>
        </p:nvGrpSpPr>
        <p:grpSpPr bwMode="auto">
          <a:xfrm>
            <a:off x="6156325" y="6092825"/>
            <a:ext cx="2476500" cy="649288"/>
            <a:chOff x="-352961" y="4897660"/>
            <a:chExt cx="2476689" cy="648072"/>
          </a:xfrm>
        </p:grpSpPr>
        <p:pic>
          <p:nvPicPr>
            <p:cNvPr id="29699" name="Picture 5" descr="sinica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90830" y="4910186"/>
              <a:ext cx="632898" cy="635546"/>
            </a:xfrm>
            <a:prstGeom prst="rect">
              <a:avLst/>
            </a:prstGeom>
            <a:noFill/>
            <a:ln w="9525">
              <a:noFill/>
              <a:miter lim="800000"/>
              <a:headEnd/>
              <a:tailEnd/>
            </a:ln>
          </p:spPr>
        </p:pic>
        <p:pic>
          <p:nvPicPr>
            <p:cNvPr id="29700" name="圖片 5"/>
            <p:cNvPicPr>
              <a:picLocks noChangeAspect="1"/>
            </p:cNvPicPr>
            <p:nvPr/>
          </p:nvPicPr>
          <p:blipFill>
            <a:blip r:embed="rId4"/>
            <a:srcRect/>
            <a:stretch>
              <a:fillRect/>
            </a:stretch>
          </p:blipFill>
          <p:spPr bwMode="auto">
            <a:xfrm>
              <a:off x="-352961" y="4897660"/>
              <a:ext cx="1768113" cy="64062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bwMode="auto">
          <a:xfrm>
            <a:off x="468313"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zh-TW" b="1" dirty="0" err="1" smtClean="0">
                <a:solidFill>
                  <a:schemeClr val="tx1"/>
                </a:solidFill>
              </a:rPr>
              <a:t>ICoE</a:t>
            </a:r>
            <a:r>
              <a:rPr lang="en-US" altLang="zh-TW" b="1" dirty="0" smtClean="0"/>
              <a:t> Future Plan</a:t>
            </a:r>
            <a:endParaRPr lang="zh-TW" altLang="en-US" b="1" dirty="0" smtClean="0"/>
          </a:p>
        </p:txBody>
      </p:sp>
      <p:sp>
        <p:nvSpPr>
          <p:cNvPr id="20482" name="內容版面配置區 2"/>
          <p:cNvSpPr>
            <a:spLocks noGrp="1"/>
          </p:cNvSpPr>
          <p:nvPr>
            <p:ph idx="1"/>
          </p:nvPr>
        </p:nvSpPr>
        <p:spPr bwMode="auto">
          <a:xfrm>
            <a:off x="684213" y="1052513"/>
            <a:ext cx="8229600" cy="5516562"/>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altLang="zh-TW" sz="2800" dirty="0" smtClean="0"/>
              <a:t>Host two Advanced Institutes in 2013 (RIA and one TBD)</a:t>
            </a:r>
          </a:p>
          <a:p>
            <a:pPr>
              <a:buFont typeface="Wingdings" pitchFamily="2" charset="2"/>
              <a:buChar char="Ø"/>
            </a:pPr>
            <a:r>
              <a:rPr lang="en-US" altLang="zh-TW" sz="2800" dirty="0" smtClean="0"/>
              <a:t>Conduct visiting scientists and research fellows program </a:t>
            </a:r>
          </a:p>
          <a:p>
            <a:pPr>
              <a:buFont typeface="Wingdings" pitchFamily="2" charset="2"/>
              <a:buChar char="Ø"/>
            </a:pPr>
            <a:r>
              <a:rPr lang="en-US" altLang="zh-TW" sz="2800" dirty="0" smtClean="0"/>
              <a:t>Continue to cooperate with international and domestic organizations to organize symposia, training workshops and other scientific activities</a:t>
            </a:r>
          </a:p>
          <a:p>
            <a:pPr>
              <a:buFont typeface="Wingdings" pitchFamily="2" charset="2"/>
              <a:buChar char="Ø"/>
            </a:pPr>
            <a:r>
              <a:rPr lang="en-US" altLang="zh-TW" sz="2800" dirty="0" smtClean="0"/>
              <a:t>Continue to build a partnership network of disaster reduction research in Taiwan and the international scientific community. </a:t>
            </a:r>
          </a:p>
          <a:p>
            <a:pPr>
              <a:buFont typeface="Wingdings" pitchFamily="2" charset="2"/>
              <a:buChar char="Ø"/>
            </a:pPr>
            <a:r>
              <a:rPr lang="en-US" altLang="zh-TW" sz="2800" dirty="0" smtClean="0"/>
              <a:t>Participate actively in the research activities at the Center for Sustainable Science at AS</a:t>
            </a:r>
          </a:p>
          <a:p>
            <a:pPr>
              <a:buFont typeface="Wingdings" pitchFamily="2" charset="2"/>
              <a:buChar char="Ø"/>
            </a:pPr>
            <a:endParaRPr lang="en-US" altLang="zh-TW" sz="2800" u="sng" dirty="0" smtClean="0"/>
          </a:p>
          <a:p>
            <a:pPr>
              <a:buFont typeface="Wingdings" pitchFamily="2" charset="2"/>
              <a:buChar char="Ø"/>
            </a:pPr>
            <a:endParaRPr lang="zh-TW" alt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2856" y="-13544877"/>
            <a:ext cx="15913768" cy="4401205"/>
          </a:xfrm>
          <a:prstGeom prst="rect">
            <a:avLst/>
          </a:prstGeom>
        </p:spPr>
        <p:txBody>
          <a:bodyPr wrap="square">
            <a:spAutoFit/>
          </a:bodyPr>
          <a:lstStyle/>
          <a:p>
            <a:r>
              <a:rPr lang="en-US" altLang="zh-TW" sz="2800" dirty="0" smtClean="0"/>
              <a:t>Goals</a:t>
            </a:r>
            <a:endParaRPr lang="en-US" altLang="zh-TW" sz="2800" dirty="0"/>
          </a:p>
          <a:p>
            <a:endParaRPr lang="en-US" altLang="zh-TW" sz="2800" dirty="0"/>
          </a:p>
          <a:p>
            <a:endParaRPr lang="en-US" altLang="zh-TW" sz="2800" dirty="0"/>
          </a:p>
          <a:p>
            <a:r>
              <a:rPr lang="en-US" altLang="zh-TW" sz="2800" dirty="0" smtClean="0"/>
              <a:t>Serve </a:t>
            </a:r>
            <a:r>
              <a:rPr lang="en-US" altLang="zh-TW" sz="2800" dirty="0"/>
              <a:t>as an international platform for conducting integrated research on disaster risk from both the natural and social science perspectives.</a:t>
            </a:r>
          </a:p>
          <a:p>
            <a:endParaRPr lang="en-US" altLang="zh-TW" sz="2800" dirty="0"/>
          </a:p>
          <a:p>
            <a:r>
              <a:rPr lang="en-US" altLang="zh-TW" sz="2800" dirty="0"/>
              <a:t>Establish a partnership network of disaster reduction research within Taiwan as well as the international scientific </a:t>
            </a:r>
            <a:r>
              <a:rPr lang="en-US" altLang="zh-TW" sz="2800" dirty="0" smtClean="0"/>
              <a:t>community</a:t>
            </a:r>
            <a:endParaRPr lang="en-US" altLang="zh-TW" sz="2800" dirty="0"/>
          </a:p>
          <a:p>
            <a:endParaRPr lang="en-US" altLang="zh-TW" sz="2800" dirty="0"/>
          </a:p>
          <a:p>
            <a:r>
              <a:rPr lang="en-US" altLang="zh-TW" sz="2800" dirty="0"/>
              <a:t>Promote and coordinate interdisciplinary research on disaster risks at Academia </a:t>
            </a:r>
            <a:r>
              <a:rPr lang="en-US" altLang="zh-TW" sz="2800" dirty="0" err="1"/>
              <a:t>Sinica</a:t>
            </a:r>
            <a:endParaRPr lang="en-US" altLang="zh-TW" sz="2800" dirty="0"/>
          </a:p>
        </p:txBody>
      </p:sp>
      <p:sp>
        <p:nvSpPr>
          <p:cNvPr id="3" name="標題 2"/>
          <p:cNvSpPr>
            <a:spLocks noGrp="1"/>
          </p:cNvSpPr>
          <p:nvPr>
            <p:ph type="title"/>
          </p:nvPr>
        </p:nvSpPr>
        <p:spPr>
          <a:xfrm>
            <a:off x="395536" y="0"/>
            <a:ext cx="8229600" cy="1102222"/>
          </a:xfrm>
        </p:spPr>
        <p:txBody>
          <a:bodyPr/>
          <a:lstStyle/>
          <a:p>
            <a:r>
              <a:rPr lang="en-US" altLang="zh-TW" sz="4800" dirty="0" smtClean="0"/>
              <a:t>Goals of ICoE</a:t>
            </a:r>
            <a:endParaRPr lang="zh-TW" altLang="en-US" sz="4800" dirty="0"/>
          </a:p>
        </p:txBody>
      </p:sp>
      <p:sp>
        <p:nvSpPr>
          <p:cNvPr id="4" name="內容版面配置區 3"/>
          <p:cNvSpPr>
            <a:spLocks noGrp="1"/>
          </p:cNvSpPr>
          <p:nvPr>
            <p:ph idx="1"/>
          </p:nvPr>
        </p:nvSpPr>
        <p:spPr>
          <a:xfrm>
            <a:off x="457200" y="1268760"/>
            <a:ext cx="8229600" cy="5400600"/>
          </a:xfrm>
        </p:spPr>
        <p:txBody>
          <a:bodyPr/>
          <a:lstStyle/>
          <a:p>
            <a:pPr>
              <a:buFont typeface="Arial" pitchFamily="34" charset="0"/>
              <a:buChar char="•"/>
            </a:pPr>
            <a:r>
              <a:rPr lang="en-US" altLang="zh-TW" sz="3600" dirty="0">
                <a:solidFill>
                  <a:srgbClr val="FF0000"/>
                </a:solidFill>
              </a:rPr>
              <a:t>Promote and coordinate interdisciplinary research on disaster risks </a:t>
            </a:r>
            <a:r>
              <a:rPr lang="en-US" altLang="zh-TW" sz="3600" dirty="0" smtClean="0">
                <a:solidFill>
                  <a:srgbClr val="FF0000"/>
                </a:solidFill>
              </a:rPr>
              <a:t>in Taiwan</a:t>
            </a:r>
            <a:endParaRPr lang="en-US" altLang="zh-TW" sz="3600" dirty="0">
              <a:solidFill>
                <a:srgbClr val="FF0000"/>
              </a:solidFill>
            </a:endParaRPr>
          </a:p>
          <a:p>
            <a:r>
              <a:rPr lang="en-US" altLang="zh-TW" sz="3600" dirty="0" smtClean="0">
                <a:solidFill>
                  <a:srgbClr val="FF0000"/>
                </a:solidFill>
              </a:rPr>
              <a:t>Serve </a:t>
            </a:r>
            <a:r>
              <a:rPr lang="en-US" altLang="zh-TW" sz="3600" dirty="0">
                <a:solidFill>
                  <a:srgbClr val="FF0000"/>
                </a:solidFill>
              </a:rPr>
              <a:t>as an international platform for conducting integrated research on disaster risk (including natural and social sciences)</a:t>
            </a:r>
          </a:p>
          <a:p>
            <a:endParaRPr lang="zh-TW" altLang="en-US" dirty="0"/>
          </a:p>
        </p:txBody>
      </p:sp>
    </p:spTree>
    <p:extLst>
      <p:ext uri="{BB962C8B-B14F-4D97-AF65-F5344CB8AC3E}">
        <p14:creationId xmlns:p14="http://schemas.microsoft.com/office/powerpoint/2010/main" val="3410747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8229600" cy="868362"/>
          </a:xfrm>
        </p:spPr>
        <p:txBody>
          <a:bodyPr/>
          <a:lstStyle/>
          <a:p>
            <a:r>
              <a:rPr lang="en-US" altLang="zh-TW" sz="3600" smtClean="0">
                <a:ea typeface="新細明體" charset="-120"/>
              </a:rPr>
              <a:t>From Liu et al. (GRL, 2009)</a:t>
            </a:r>
            <a:endParaRPr lang="zh-TW" altLang="en-US" sz="3600" smtClean="0">
              <a:ea typeface="新細明體" charset="-120"/>
            </a:endParaRPr>
          </a:p>
        </p:txBody>
      </p:sp>
      <p:sp>
        <p:nvSpPr>
          <p:cNvPr id="14339" name="內容版面配置區 2"/>
          <p:cNvSpPr>
            <a:spLocks noGrp="1"/>
          </p:cNvSpPr>
          <p:nvPr>
            <p:ph idx="1"/>
          </p:nvPr>
        </p:nvSpPr>
        <p:spPr/>
        <p:txBody>
          <a:bodyPr/>
          <a:lstStyle/>
          <a:p>
            <a:endParaRPr lang="zh-TW" altLang="en-US" smtClean="0">
              <a:ea typeface="新細明體" charset="-120"/>
            </a:endParaRPr>
          </a:p>
        </p:txBody>
      </p:sp>
      <p:graphicFrame>
        <p:nvGraphicFramePr>
          <p:cNvPr id="14340" name="Object 2"/>
          <p:cNvGraphicFramePr>
            <a:graphicFrameLocks noChangeAspect="1"/>
          </p:cNvGraphicFramePr>
          <p:nvPr/>
        </p:nvGraphicFramePr>
        <p:xfrm>
          <a:off x="684213" y="1341438"/>
          <a:ext cx="7391400" cy="5021262"/>
        </p:xfrm>
        <a:graphic>
          <a:graphicData uri="http://schemas.openxmlformats.org/presentationml/2006/ole">
            <mc:AlternateContent xmlns:mc="http://schemas.openxmlformats.org/markup-compatibility/2006">
              <mc:Choice xmlns:v="urn:schemas-microsoft-com:vml" Requires="v">
                <p:oleObj spid="_x0000_s1039" name="SPW 8.0 Graph" r:id="rId3" imgW="6440119" imgH="4375404" progId="SigmaPlotGraphicObject.7">
                  <p:embed/>
                </p:oleObj>
              </mc:Choice>
              <mc:Fallback>
                <p:oleObj name="SPW 8.0 Graph" r:id="rId3" imgW="6440119" imgH="4375404" progId="SigmaPlotGraphicObjec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7391400" cy="50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02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body" sz="half" idx="1"/>
          </p:nvPr>
        </p:nvSpPr>
        <p:spPr bwMode="auto">
          <a:xfrm>
            <a:off x="426306" y="1897781"/>
            <a:ext cx="8507412"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TW" sz="3200" b="1" dirty="0" smtClean="0">
                <a:solidFill>
                  <a:srgbClr val="FF0000"/>
                </a:solidFill>
              </a:rPr>
              <a:t>Organization</a:t>
            </a:r>
          </a:p>
          <a:p>
            <a:pPr lvl="1"/>
            <a:endParaRPr lang="en-US" altLang="zh-TW" sz="2500" b="1" dirty="0" smtClean="0"/>
          </a:p>
          <a:p>
            <a:pPr lvl="1"/>
            <a:r>
              <a:rPr lang="en-US" altLang="zh-TW" sz="2500" b="1" dirty="0" smtClean="0"/>
              <a:t>Director: Dr. Chao Han Liu (Academician and VP)</a:t>
            </a:r>
          </a:p>
          <a:p>
            <a:pPr lvl="1"/>
            <a:r>
              <a:rPr lang="en-US" altLang="zh-TW" sz="2500" b="1" dirty="0" smtClean="0"/>
              <a:t>Executive Secretary: Dr. </a:t>
            </a:r>
            <a:r>
              <a:rPr lang="en-US" altLang="zh-TW" sz="2500" b="1" dirty="0" err="1" smtClean="0"/>
              <a:t>Yih-Hsiung</a:t>
            </a:r>
            <a:r>
              <a:rPr lang="en-US" altLang="zh-TW" sz="2500" b="1" dirty="0" smtClean="0"/>
              <a:t> </a:t>
            </a:r>
            <a:r>
              <a:rPr lang="en-US" altLang="zh-TW" sz="2500" b="1" dirty="0" err="1" smtClean="0"/>
              <a:t>Yeh</a:t>
            </a:r>
            <a:endParaRPr lang="en-US" altLang="zh-TW" sz="2500" b="1" dirty="0" smtClean="0"/>
          </a:p>
          <a:p>
            <a:pPr lvl="1"/>
            <a:r>
              <a:rPr lang="en-US" altLang="zh-TW" sz="2500" b="1" dirty="0" smtClean="0"/>
              <a:t>Deputy Executive Secretary: Dr. Louise L. Y. Wei</a:t>
            </a:r>
          </a:p>
          <a:p>
            <a:pPr lvl="1"/>
            <a:r>
              <a:rPr lang="en-US" altLang="zh-TW" sz="2500" b="1" dirty="0" smtClean="0"/>
              <a:t>Visiting Senior Research Fellow: Dr. Tony C. Liu</a:t>
            </a:r>
          </a:p>
          <a:p>
            <a:pPr lvl="1"/>
            <a:r>
              <a:rPr lang="en-US" altLang="zh-TW" sz="2500" b="1" dirty="0" smtClean="0"/>
              <a:t>Program Managers: Si-Yu Yu and Wan-Chun Wu</a:t>
            </a:r>
          </a:p>
        </p:txBody>
      </p:sp>
      <p:grpSp>
        <p:nvGrpSpPr>
          <p:cNvPr id="27650" name="群組 4"/>
          <p:cNvGrpSpPr>
            <a:grpSpLocks/>
          </p:cNvGrpSpPr>
          <p:nvPr/>
        </p:nvGrpSpPr>
        <p:grpSpPr bwMode="auto">
          <a:xfrm>
            <a:off x="6156325" y="6092825"/>
            <a:ext cx="2476500" cy="649288"/>
            <a:chOff x="-352961" y="4897660"/>
            <a:chExt cx="2476689" cy="648072"/>
          </a:xfrm>
        </p:grpSpPr>
        <p:pic>
          <p:nvPicPr>
            <p:cNvPr id="27652" name="Picture 5" descr="sinica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90830" y="4910186"/>
              <a:ext cx="632898" cy="635546"/>
            </a:xfrm>
            <a:prstGeom prst="rect">
              <a:avLst/>
            </a:prstGeom>
            <a:noFill/>
            <a:ln w="9525">
              <a:noFill/>
              <a:miter lim="800000"/>
              <a:headEnd/>
              <a:tailEnd/>
            </a:ln>
          </p:spPr>
        </p:pic>
        <p:pic>
          <p:nvPicPr>
            <p:cNvPr id="27653" name="圖片 6"/>
            <p:cNvPicPr>
              <a:picLocks noChangeAspect="1"/>
            </p:cNvPicPr>
            <p:nvPr/>
          </p:nvPicPr>
          <p:blipFill>
            <a:blip r:embed="rId4"/>
            <a:srcRect/>
            <a:stretch>
              <a:fillRect/>
            </a:stretch>
          </p:blipFill>
          <p:spPr bwMode="auto">
            <a:xfrm>
              <a:off x="-352961" y="4897660"/>
              <a:ext cx="1768113" cy="640621"/>
            </a:xfrm>
            <a:prstGeom prst="rect">
              <a:avLst/>
            </a:prstGeom>
            <a:noFill/>
            <a:ln w="9525">
              <a:noFill/>
              <a:miter lim="800000"/>
              <a:headEnd/>
              <a:tailEnd/>
            </a:ln>
          </p:spPr>
        </p:pic>
      </p:grpSp>
      <p:sp>
        <p:nvSpPr>
          <p:cNvPr id="27651" name="標題 1"/>
          <p:cNvSpPr>
            <a:spLocks/>
          </p:cNvSpPr>
          <p:nvPr/>
        </p:nvSpPr>
        <p:spPr bwMode="auto">
          <a:xfrm>
            <a:off x="179512" y="188913"/>
            <a:ext cx="9001001" cy="1143000"/>
          </a:xfrm>
          <a:prstGeom prst="rect">
            <a:avLst/>
          </a:prstGeom>
          <a:noFill/>
          <a:ln w="9525">
            <a:noFill/>
            <a:miter lim="800000"/>
            <a:headEnd/>
            <a:tailEnd/>
          </a:ln>
        </p:spPr>
        <p:txBody>
          <a:bodyPr/>
          <a:lstStyle/>
          <a:p>
            <a:pPr algn="ctr" eaLnBrk="0" hangingPunct="0"/>
            <a:r>
              <a:rPr lang="en-US" altLang="zh-TW" sz="4000" b="1" dirty="0" smtClean="0">
                <a:solidFill>
                  <a:srgbClr val="FF0000"/>
                </a:solidFill>
              </a:rPr>
              <a:t>ICoE</a:t>
            </a:r>
          </a:p>
          <a:p>
            <a:pPr algn="ctr" eaLnBrk="0" hangingPunct="0"/>
            <a:r>
              <a:rPr lang="en-US" altLang="zh-TW" sz="3200" b="1" dirty="0" smtClean="0">
                <a:solidFill>
                  <a:schemeClr val="tx2"/>
                </a:solidFill>
              </a:rPr>
              <a:t>(Also for Center </a:t>
            </a:r>
            <a:r>
              <a:rPr lang="en-US" altLang="zh-TW" sz="3200" b="1" dirty="0">
                <a:solidFill>
                  <a:schemeClr val="tx2"/>
                </a:solidFill>
              </a:rPr>
              <a:t>for Sustainability </a:t>
            </a:r>
            <a:r>
              <a:rPr lang="en-US" altLang="zh-TW" sz="3200" b="1" dirty="0" smtClean="0">
                <a:solidFill>
                  <a:schemeClr val="tx2"/>
                </a:solidFill>
              </a:rPr>
              <a:t>Science, see below)</a:t>
            </a:r>
            <a:r>
              <a:rPr lang="en-US" altLang="zh-TW" sz="3200" b="1" dirty="0" smtClean="0">
                <a:solidFill>
                  <a:srgbClr val="FF0000"/>
                </a:solidFill>
              </a:rPr>
              <a:t> </a:t>
            </a:r>
            <a:endParaRPr lang="zh-TW" altLang="en-US" sz="3200" b="1" dirty="0">
              <a:solidFill>
                <a:srgbClr val="FF0000"/>
              </a:solidFill>
            </a:endParaRPr>
          </a:p>
        </p:txBody>
      </p:sp>
    </p:spTree>
    <p:extLst>
      <p:ext uri="{BB962C8B-B14F-4D97-AF65-F5344CB8AC3E}">
        <p14:creationId xmlns:p14="http://schemas.microsoft.com/office/powerpoint/2010/main" val="10940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rdr-icoe.sinica.edu.tw/images/fra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0" y="131161"/>
            <a:ext cx="9356759" cy="646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4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bwMode="auto">
          <a:xfrm>
            <a:off x="971550" y="188913"/>
            <a:ext cx="8172450" cy="8064500"/>
          </a:xfrm>
          <a:prstGeom prst="rect">
            <a:avLst/>
          </a:prstGeom>
          <a:noFill/>
          <a:ln>
            <a:miter lim="800000"/>
            <a:headEnd/>
            <a:tailEnd/>
          </a:ln>
        </p:spPr>
        <p:txBody>
          <a:bodyPr/>
          <a:lstStyle/>
          <a:p>
            <a:pPr>
              <a:lnSpc>
                <a:spcPct val="80000"/>
              </a:lnSpc>
              <a:buFontTx/>
              <a:buNone/>
            </a:pPr>
            <a:r>
              <a:rPr lang="en-US" altLang="zh-TW" sz="2400" b="1" dirty="0" err="1" smtClean="0"/>
              <a:t>ICoE</a:t>
            </a:r>
            <a:r>
              <a:rPr lang="en-US" altLang="zh-TW" sz="2400" b="1" dirty="0" smtClean="0"/>
              <a:t> International Program</a:t>
            </a:r>
          </a:p>
          <a:p>
            <a:pPr>
              <a:lnSpc>
                <a:spcPct val="80000"/>
              </a:lnSpc>
              <a:buFontTx/>
              <a:buNone/>
            </a:pPr>
            <a:endParaRPr lang="en-US" altLang="zh-TW" sz="1500" b="1" dirty="0" smtClean="0"/>
          </a:p>
          <a:p>
            <a:pPr>
              <a:lnSpc>
                <a:spcPct val="80000"/>
              </a:lnSpc>
              <a:buFont typeface="Wingdings" pitchFamily="2" charset="2"/>
              <a:buChar char="Ø"/>
            </a:pPr>
            <a:r>
              <a:rPr lang="en-US" altLang="zh-TW" sz="2100" dirty="0" smtClean="0"/>
              <a:t>Organized Second International Conference on Cities At Risk: Climate Change Risks at Asian Coastal Cities (CARII), April 11-13, 2011 in Academia </a:t>
            </a:r>
            <a:r>
              <a:rPr lang="en-US" altLang="zh-TW" sz="2100" dirty="0" err="1" smtClean="0"/>
              <a:t>Sinica</a:t>
            </a:r>
            <a:r>
              <a:rPr lang="en-US" altLang="zh-TW" sz="2100" dirty="0" smtClean="0"/>
              <a:t>.</a:t>
            </a:r>
          </a:p>
          <a:p>
            <a:pPr>
              <a:lnSpc>
                <a:spcPct val="80000"/>
              </a:lnSpc>
              <a:buFont typeface="Wingdings" pitchFamily="2" charset="2"/>
              <a:buNone/>
            </a:pPr>
            <a:endParaRPr lang="en-US" altLang="zh-TW" sz="1200" dirty="0" smtClean="0"/>
          </a:p>
          <a:p>
            <a:pPr>
              <a:lnSpc>
                <a:spcPct val="80000"/>
              </a:lnSpc>
              <a:buFont typeface="Wingdings" pitchFamily="2" charset="2"/>
              <a:buChar char="Ø"/>
            </a:pPr>
            <a:r>
              <a:rPr lang="en-US" altLang="zh-TW" sz="2100" dirty="0" smtClean="0"/>
              <a:t>Hosted two Advanced Institutes (</a:t>
            </a:r>
            <a:r>
              <a:rPr lang="en-US" altLang="zh-TW" sz="2100" dirty="0" err="1" smtClean="0"/>
              <a:t>ICoE</a:t>
            </a:r>
            <a:r>
              <a:rPr lang="en-US" altLang="zh-TW" sz="2100" dirty="0" smtClean="0"/>
              <a:t>/START): </a:t>
            </a:r>
          </a:p>
          <a:p>
            <a:pPr lvl="2">
              <a:lnSpc>
                <a:spcPct val="80000"/>
              </a:lnSpc>
            </a:pPr>
            <a:r>
              <a:rPr lang="en-US" altLang="zh-TW" sz="2100" dirty="0" smtClean="0"/>
              <a:t> FORIN, March 12-18, 2012</a:t>
            </a:r>
          </a:p>
          <a:p>
            <a:pPr lvl="2">
              <a:lnSpc>
                <a:spcPct val="80000"/>
              </a:lnSpc>
            </a:pPr>
            <a:r>
              <a:rPr lang="en-US" altLang="zh-TW" sz="2100" dirty="0" smtClean="0"/>
              <a:t> Data For Coastal Cities at Risk , Oct 22-27, 2012</a:t>
            </a:r>
          </a:p>
          <a:p>
            <a:pPr lvl="2">
              <a:lnSpc>
                <a:spcPct val="80000"/>
              </a:lnSpc>
              <a:buFontTx/>
              <a:buNone/>
            </a:pPr>
            <a:endParaRPr lang="en-US" altLang="zh-TW" sz="1200" dirty="0" smtClean="0"/>
          </a:p>
          <a:p>
            <a:pPr>
              <a:lnSpc>
                <a:spcPct val="80000"/>
              </a:lnSpc>
              <a:buFont typeface="Wingdings" pitchFamily="2" charset="2"/>
              <a:buChar char="Ø"/>
            </a:pPr>
            <a:r>
              <a:rPr lang="en-US" altLang="zh-TW" sz="2100" dirty="0" smtClean="0"/>
              <a:t>Co-sponsor the 23rd International CODATA Conference on “Open Data and Information for a Changing Planet”,</a:t>
            </a:r>
          </a:p>
          <a:p>
            <a:pPr>
              <a:lnSpc>
                <a:spcPct val="80000"/>
              </a:lnSpc>
              <a:buFont typeface="Wingdings" pitchFamily="2" charset="2"/>
              <a:buNone/>
            </a:pPr>
            <a:r>
              <a:rPr lang="en-US" altLang="zh-TW" sz="2100" dirty="0" smtClean="0"/>
              <a:t>      Oct 28-31, 2012</a:t>
            </a:r>
          </a:p>
          <a:p>
            <a:pPr>
              <a:lnSpc>
                <a:spcPct val="80000"/>
              </a:lnSpc>
              <a:buFont typeface="Wingdings" pitchFamily="2" charset="2"/>
              <a:buNone/>
            </a:pPr>
            <a:endParaRPr lang="en-US" altLang="zh-TW" sz="1500" dirty="0" smtClean="0"/>
          </a:p>
          <a:p>
            <a:pPr>
              <a:lnSpc>
                <a:spcPct val="80000"/>
              </a:lnSpc>
              <a:buFont typeface="Wingdings" pitchFamily="2" charset="2"/>
              <a:buChar char="Ø"/>
            </a:pPr>
            <a:r>
              <a:rPr lang="en-US" altLang="zh-TW" sz="2100" dirty="0" smtClean="0"/>
              <a:t> IRDR Data for Disaster Loss Workshop, Oct 31 – Nov 2, 2012</a:t>
            </a:r>
          </a:p>
          <a:p>
            <a:pPr>
              <a:lnSpc>
                <a:spcPct val="80000"/>
              </a:lnSpc>
              <a:buFont typeface="Wingdings" pitchFamily="2" charset="2"/>
              <a:buNone/>
            </a:pPr>
            <a:endParaRPr lang="en-US" altLang="zh-TW" sz="1200" dirty="0" smtClean="0">
              <a:solidFill>
                <a:srgbClr val="660066"/>
              </a:solidFill>
            </a:endParaRPr>
          </a:p>
          <a:p>
            <a:pPr>
              <a:lnSpc>
                <a:spcPct val="80000"/>
              </a:lnSpc>
              <a:buFont typeface="Wingdings" pitchFamily="2" charset="2"/>
              <a:buNone/>
            </a:pPr>
            <a:endParaRPr lang="en-US" altLang="zh-TW" sz="500" dirty="0" smtClean="0"/>
          </a:p>
          <a:p>
            <a:pPr>
              <a:lnSpc>
                <a:spcPct val="80000"/>
              </a:lnSpc>
              <a:buFont typeface="Wingdings" pitchFamily="2" charset="2"/>
              <a:buChar char="Ø"/>
            </a:pPr>
            <a:r>
              <a:rPr lang="en-US" altLang="zh-TW" sz="2100" dirty="0" smtClean="0"/>
              <a:t>Visitor Program</a:t>
            </a:r>
          </a:p>
          <a:p>
            <a:pPr lvl="2">
              <a:lnSpc>
                <a:spcPct val="80000"/>
              </a:lnSpc>
              <a:buFont typeface="Wingdings" pitchFamily="2" charset="2"/>
              <a:buNone/>
            </a:pPr>
            <a:r>
              <a:rPr lang="en-US" altLang="zh-TW" sz="2100" dirty="0" smtClean="0"/>
              <a:t>  Dr. </a:t>
            </a:r>
            <a:r>
              <a:rPr lang="en-US" altLang="zh-TW" sz="2100" dirty="0" err="1" smtClean="0"/>
              <a:t>Hua</a:t>
            </a:r>
            <a:r>
              <a:rPr lang="en-US" altLang="zh-TW" sz="2100" dirty="0" smtClean="0"/>
              <a:t>-Lu Pan, Physical </a:t>
            </a:r>
            <a:r>
              <a:rPr lang="en-US" altLang="zh-TW" sz="2100" dirty="0" err="1" smtClean="0"/>
              <a:t>Parametrization</a:t>
            </a:r>
            <a:r>
              <a:rPr lang="en-US" altLang="zh-TW" sz="2100" dirty="0" smtClean="0"/>
              <a:t> Specialist, NCEP, January to March, 2012</a:t>
            </a:r>
          </a:p>
          <a:p>
            <a:pPr lvl="2">
              <a:lnSpc>
                <a:spcPct val="80000"/>
              </a:lnSpc>
            </a:pPr>
            <a:endParaRPr lang="en-US" altLang="zh-TW" sz="1200" dirty="0" smtClean="0"/>
          </a:p>
          <a:p>
            <a:pPr>
              <a:lnSpc>
                <a:spcPct val="80000"/>
              </a:lnSpc>
              <a:buFontTx/>
              <a:buNone/>
            </a:pPr>
            <a:r>
              <a:rPr lang="en-US" altLang="zh-TW" sz="2400" b="1" dirty="0" err="1" smtClean="0"/>
              <a:t>ICoE</a:t>
            </a:r>
            <a:r>
              <a:rPr lang="en-US" altLang="zh-TW" sz="2400" b="1" dirty="0" smtClean="0"/>
              <a:t> Domestic Program</a:t>
            </a:r>
          </a:p>
          <a:p>
            <a:pPr>
              <a:lnSpc>
                <a:spcPct val="80000"/>
              </a:lnSpc>
              <a:buFontTx/>
              <a:buNone/>
            </a:pPr>
            <a:endParaRPr lang="en-US" altLang="zh-TW" sz="1200" b="1" dirty="0" smtClean="0"/>
          </a:p>
          <a:p>
            <a:pPr>
              <a:lnSpc>
                <a:spcPct val="80000"/>
              </a:lnSpc>
              <a:buFont typeface="Wingdings" pitchFamily="2" charset="2"/>
              <a:buChar char="Ø"/>
            </a:pPr>
            <a:r>
              <a:rPr lang="en-US" altLang="zh-TW" sz="2100" dirty="0" smtClean="0"/>
              <a:t> Incorporated into the Center for Sustainability Science at Academia </a:t>
            </a:r>
            <a:r>
              <a:rPr lang="en-US" altLang="zh-TW" sz="2100" dirty="0" err="1" smtClean="0"/>
              <a:t>Sinica</a:t>
            </a:r>
            <a:r>
              <a:rPr lang="en-US" altLang="zh-TW" sz="21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bwMode="auto">
          <a:xfrm>
            <a:off x="9144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zh-TW" sz="4000" b="1" smtClean="0"/>
              <a:t>Center for Sustainability Science </a:t>
            </a:r>
            <a:endParaRPr lang="zh-TW" altLang="en-US" sz="4000" b="1" smtClean="0"/>
          </a:p>
        </p:txBody>
      </p:sp>
      <p:sp>
        <p:nvSpPr>
          <p:cNvPr id="21506" name="內容版面配置區 2"/>
          <p:cNvSpPr>
            <a:spLocks noGrp="1"/>
          </p:cNvSpPr>
          <p:nvPr>
            <p:ph idx="1"/>
          </p:nvPr>
        </p:nvSpPr>
        <p:spPr bwMode="auto">
          <a:xfrm>
            <a:off x="106363" y="908720"/>
            <a:ext cx="9037637" cy="5792788"/>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altLang="zh-TW" sz="2800" b="1" dirty="0" smtClean="0"/>
              <a:t>Established on September 1, 2012  at Academia </a:t>
            </a:r>
            <a:r>
              <a:rPr lang="en-US" altLang="zh-TW" sz="2800" b="1" dirty="0" err="1" smtClean="0"/>
              <a:t>Sinica</a:t>
            </a:r>
            <a:r>
              <a:rPr lang="en-US" altLang="zh-TW" sz="2800" b="1" dirty="0" smtClean="0"/>
              <a:t> (Budgeted at US$ 7 millions annually)</a:t>
            </a:r>
          </a:p>
          <a:p>
            <a:pPr>
              <a:buFont typeface="Wingdings" pitchFamily="2" charset="2"/>
              <a:buNone/>
            </a:pPr>
            <a:endParaRPr lang="en-US" altLang="zh-TW" sz="1200" b="1" dirty="0" smtClean="0"/>
          </a:p>
          <a:p>
            <a:pPr>
              <a:buFont typeface="Wingdings" pitchFamily="2" charset="2"/>
              <a:buChar char="Ø"/>
            </a:pPr>
            <a:r>
              <a:rPr lang="en-US" altLang="zh-TW" b="1" dirty="0" smtClean="0"/>
              <a:t>Goal </a:t>
            </a:r>
          </a:p>
          <a:p>
            <a:pPr lvl="1"/>
            <a:r>
              <a:rPr lang="en-US" altLang="zh-TW" sz="2200" dirty="0" smtClean="0"/>
              <a:t>Conducts sustainability science-related research at Academia </a:t>
            </a:r>
            <a:r>
              <a:rPr lang="en-US" altLang="zh-TW" sz="2200" dirty="0" err="1" smtClean="0"/>
              <a:t>Sinica</a:t>
            </a:r>
            <a:r>
              <a:rPr lang="en-US" altLang="zh-TW" sz="2200" dirty="0" smtClean="0"/>
              <a:t> to study the impacts of globe climate change on society and to develop adaptation practices</a:t>
            </a:r>
            <a:endParaRPr lang="zh-TW" altLang="zh-TW" sz="2200" dirty="0" smtClean="0"/>
          </a:p>
          <a:p>
            <a:pPr lvl="1"/>
            <a:r>
              <a:rPr lang="en-US" altLang="zh-TW" sz="2200" dirty="0" smtClean="0"/>
              <a:t>Promotes </a:t>
            </a:r>
            <a:r>
              <a:rPr lang="en-US" altLang="zh-TW" sz="2200" dirty="0"/>
              <a:t>and coordinates interdisciplinary research on sustainability science at Academia </a:t>
            </a:r>
            <a:r>
              <a:rPr lang="en-US" altLang="zh-TW" sz="2200" dirty="0" err="1"/>
              <a:t>Sinica</a:t>
            </a:r>
            <a:r>
              <a:rPr lang="en-US" altLang="zh-TW" sz="2200" dirty="0"/>
              <a:t> </a:t>
            </a:r>
            <a:r>
              <a:rPr lang="en-US" altLang="zh-TW" sz="2200" dirty="0" smtClean="0"/>
              <a:t>Serves </a:t>
            </a:r>
            <a:r>
              <a:rPr lang="en-US" altLang="zh-TW" sz="2200" dirty="0"/>
              <a:t>as an international platform for conducting disaster risk reduction research</a:t>
            </a:r>
            <a:endParaRPr lang="zh-TW" altLang="zh-TW" sz="2200" dirty="0"/>
          </a:p>
          <a:p>
            <a:pPr lvl="1"/>
            <a:r>
              <a:rPr lang="en-US" altLang="zh-TW" sz="2200" dirty="0"/>
              <a:t>Actively participates in major national and international sustainability science related activities</a:t>
            </a:r>
            <a:endParaRPr lang="zh-TW" altLang="zh-TW" sz="2200" dirty="0"/>
          </a:p>
          <a:p>
            <a:pPr lvl="1"/>
            <a:r>
              <a:rPr lang="en-US" altLang="zh-TW" sz="2200" dirty="0"/>
              <a:t>Services as a </a:t>
            </a:r>
            <a:r>
              <a:rPr lang="en-US" altLang="zh-TW" sz="2200" dirty="0" smtClean="0"/>
              <a:t>think </a:t>
            </a:r>
            <a:r>
              <a:rPr lang="en-US" altLang="zh-TW" sz="2200" dirty="0"/>
              <a:t>t</a:t>
            </a:r>
            <a:r>
              <a:rPr lang="en-US" altLang="zh-TW" sz="2200" dirty="0" smtClean="0"/>
              <a:t>ank </a:t>
            </a:r>
            <a:r>
              <a:rPr lang="en-US" altLang="zh-TW" sz="2200" dirty="0"/>
              <a:t>for sustainability science at Academia </a:t>
            </a:r>
            <a:r>
              <a:rPr lang="en-US" altLang="zh-TW" sz="2200" dirty="0" err="1"/>
              <a:t>Sinica</a:t>
            </a:r>
            <a:endParaRPr lang="zh-TW" altLang="zh-TW"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0"/>
            <a:ext cx="8424862" cy="1247503"/>
          </a:xfrm>
        </p:spPr>
        <p:txBody>
          <a:bodyPr/>
          <a:lstStyle/>
          <a:p>
            <a:pPr eaLnBrk="1" hangingPunct="1"/>
            <a:r>
              <a:rPr lang="en-US" altLang="zh-TW" sz="4000" dirty="0" smtClean="0">
                <a:solidFill>
                  <a:srgbClr val="FF0000"/>
                </a:solidFill>
                <a:ea typeface="新細明體" charset="-120"/>
              </a:rPr>
              <a:t>How do precipitation extremes change in a warming globe?</a:t>
            </a:r>
          </a:p>
        </p:txBody>
      </p:sp>
      <p:sp>
        <p:nvSpPr>
          <p:cNvPr id="13315" name="Rectangle 3"/>
          <p:cNvSpPr>
            <a:spLocks noGrp="1" noChangeArrowheads="1"/>
          </p:cNvSpPr>
          <p:nvPr>
            <p:ph type="body" idx="1"/>
          </p:nvPr>
        </p:nvSpPr>
        <p:spPr>
          <a:xfrm>
            <a:off x="-108520" y="1412776"/>
            <a:ext cx="9252520" cy="5328592"/>
          </a:xfrm>
        </p:spPr>
        <p:txBody>
          <a:bodyPr/>
          <a:lstStyle/>
          <a:p>
            <a:pPr eaLnBrk="1" hangingPunct="1">
              <a:lnSpc>
                <a:spcPct val="80000"/>
              </a:lnSpc>
            </a:pPr>
            <a:r>
              <a:rPr lang="en-US" altLang="zh-TW" dirty="0" smtClean="0">
                <a:solidFill>
                  <a:schemeClr val="accent2"/>
                </a:solidFill>
                <a:ea typeface="新細明體" charset="-120"/>
              </a:rPr>
              <a:t>I’ve been working on this problem for about15 years, first on the aerosols’ effect on the precipitation. </a:t>
            </a:r>
          </a:p>
          <a:p>
            <a:pPr eaLnBrk="1" hangingPunct="1">
              <a:lnSpc>
                <a:spcPct val="80000"/>
              </a:lnSpc>
            </a:pPr>
            <a:r>
              <a:rPr lang="en-US" altLang="zh-TW" dirty="0">
                <a:solidFill>
                  <a:srgbClr val="FF0000"/>
                </a:solidFill>
                <a:ea typeface="新細明體" charset="-120"/>
              </a:rPr>
              <a:t>It turns out that </a:t>
            </a:r>
            <a:r>
              <a:rPr lang="en-US" altLang="zh-TW" dirty="0" smtClean="0">
                <a:solidFill>
                  <a:srgbClr val="FF0000"/>
                </a:solidFill>
                <a:ea typeface="新細明體" charset="-120"/>
              </a:rPr>
              <a:t>aerosols have little </a:t>
            </a:r>
            <a:r>
              <a:rPr lang="en-US" altLang="zh-TW" dirty="0">
                <a:solidFill>
                  <a:srgbClr val="FF0000"/>
                </a:solidFill>
                <a:ea typeface="新細明體" charset="-120"/>
              </a:rPr>
              <a:t>effect on the </a:t>
            </a:r>
            <a:r>
              <a:rPr lang="en-US" altLang="zh-TW" dirty="0" smtClean="0">
                <a:solidFill>
                  <a:srgbClr val="FF0000"/>
                </a:solidFill>
                <a:ea typeface="新細明體" charset="-120"/>
              </a:rPr>
              <a:t>precipitation, while global warming has a sever detrimental impact on the precipitation intensity (but not much on the total precipitation).</a:t>
            </a:r>
          </a:p>
          <a:p>
            <a:pPr eaLnBrk="1" hangingPunct="1">
              <a:lnSpc>
                <a:spcPct val="80000"/>
              </a:lnSpc>
            </a:pPr>
            <a:r>
              <a:rPr lang="en-US" altLang="zh-TW" dirty="0">
                <a:solidFill>
                  <a:schemeClr val="accent2"/>
                </a:solidFill>
                <a:ea typeface="新細明體" charset="-120"/>
              </a:rPr>
              <a:t>Increases in very heavy precipitation, and sometimes with decreases in light precipitation have been reported in recent years over most land areas (e.g. </a:t>
            </a:r>
            <a:r>
              <a:rPr lang="da-DK" altLang="zh-TW" dirty="0">
                <a:solidFill>
                  <a:schemeClr val="accent2"/>
                </a:solidFill>
                <a:ea typeface="新細明體" charset="-120"/>
              </a:rPr>
              <a:t>Karl &amp; Knight, 1998; Liu et al., 2005; Goswami et al., 2006) </a:t>
            </a:r>
            <a:r>
              <a:rPr lang="en-US" altLang="zh-TW" dirty="0">
                <a:solidFill>
                  <a:schemeClr val="accent2"/>
                </a:solidFill>
                <a:ea typeface="新細明體" charset="-120"/>
              </a:rPr>
              <a:t>as well as the tropical oceans (Lau and Wu, 2007). </a:t>
            </a:r>
          </a:p>
          <a:p>
            <a:pPr eaLnBrk="1" hangingPunct="1">
              <a:lnSpc>
                <a:spcPct val="80000"/>
              </a:lnSpc>
            </a:pPr>
            <a:endParaRPr lang="en-US" altLang="zh-TW" sz="2800" dirty="0" smtClean="0">
              <a:solidFill>
                <a:srgbClr val="FF0000"/>
              </a:solidFill>
              <a:ea typeface="新細明體" charset="-120"/>
            </a:endParaRPr>
          </a:p>
        </p:txBody>
      </p:sp>
    </p:spTree>
    <p:extLst>
      <p:ext uri="{BB962C8B-B14F-4D97-AF65-F5344CB8AC3E}">
        <p14:creationId xmlns:p14="http://schemas.microsoft.com/office/powerpoint/2010/main" val="601161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428625"/>
          </a:xfrm>
        </p:spPr>
        <p:txBody>
          <a:bodyPr/>
          <a:lstStyle/>
          <a:p>
            <a:pPr eaLnBrk="1" hangingPunct="1"/>
            <a:endParaRPr lang="zh-TW" altLang="en-US" sz="4000" smtClean="0">
              <a:ea typeface="新細明體" charset="-120"/>
            </a:endParaRPr>
          </a:p>
        </p:txBody>
      </p:sp>
      <p:sp>
        <p:nvSpPr>
          <p:cNvPr id="12291" name="Rectangle 3"/>
          <p:cNvSpPr>
            <a:spLocks noGrp="1" noChangeArrowheads="1"/>
          </p:cNvSpPr>
          <p:nvPr>
            <p:ph type="body" idx="1"/>
          </p:nvPr>
        </p:nvSpPr>
        <p:spPr>
          <a:xfrm>
            <a:off x="685800" y="714375"/>
            <a:ext cx="7772400" cy="5381625"/>
          </a:xfrm>
        </p:spPr>
        <p:txBody>
          <a:bodyPr/>
          <a:lstStyle/>
          <a:p>
            <a:pPr eaLnBrk="1" hangingPunct="1">
              <a:lnSpc>
                <a:spcPct val="90000"/>
              </a:lnSpc>
            </a:pPr>
            <a:r>
              <a:rPr lang="en-US" altLang="zh-TW" sz="4000" dirty="0" smtClean="0">
                <a:solidFill>
                  <a:srgbClr val="FF0000"/>
                </a:solidFill>
                <a:ea typeface="新細明體" charset="-120"/>
              </a:rPr>
              <a:t>Increases in heavy precipitation can lead to more and worse floods and mudslides.</a:t>
            </a:r>
          </a:p>
          <a:p>
            <a:pPr eaLnBrk="1" hangingPunct="1">
              <a:lnSpc>
                <a:spcPct val="90000"/>
              </a:lnSpc>
            </a:pPr>
            <a:r>
              <a:rPr lang="en-US" altLang="zh-TW" sz="4000" dirty="0" smtClean="0">
                <a:solidFill>
                  <a:schemeClr val="accent2"/>
                </a:solidFill>
                <a:ea typeface="新細明體" charset="-120"/>
              </a:rPr>
              <a:t>Light and moderate precipitation is a critical source of soil moisture and ground water, its reduction increases the risk of droughts.</a:t>
            </a:r>
            <a:r>
              <a:rPr lang="en-US" altLang="zh-TW" sz="4000" dirty="0" smtClean="0">
                <a:solidFill>
                  <a:srgbClr val="FF0000"/>
                </a:solidFill>
                <a:ea typeface="新細明體" charset="-120"/>
              </a:rPr>
              <a:t> </a:t>
            </a:r>
          </a:p>
        </p:txBody>
      </p:sp>
    </p:spTree>
    <p:extLst>
      <p:ext uri="{BB962C8B-B14F-4D97-AF65-F5344CB8AC3E}">
        <p14:creationId xmlns:p14="http://schemas.microsoft.com/office/powerpoint/2010/main" val="417281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4064954880"/>
              </p:ext>
            </p:extLst>
          </p:nvPr>
        </p:nvGraphicFramePr>
        <p:xfrm>
          <a:off x="107505" y="297687"/>
          <a:ext cx="5557930" cy="6481762"/>
        </p:xfrm>
        <a:graphic>
          <a:graphicData uri="http://schemas.openxmlformats.org/presentationml/2006/ole">
            <mc:AlternateContent xmlns:mc="http://schemas.openxmlformats.org/markup-compatibility/2006">
              <mc:Choice xmlns:v="urn:schemas-microsoft-com:vml" Requires="v">
                <p:oleObj spid="_x0000_s5133" name="SPW 8.0 Graph" r:id="rId3" imgW="5737860" imgH="9666122" progId="SigmaPlotGraphicObject.7">
                  <p:embed/>
                </p:oleObj>
              </mc:Choice>
              <mc:Fallback>
                <p:oleObj name="SPW 8.0 Graph" r:id="rId3" imgW="5737860" imgH="9666122" progId="SigmaPlotGraphicObjec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297687"/>
                        <a:ext cx="5557930" cy="6481762"/>
                      </a:xfrm>
                      <a:prstGeom prst="rect">
                        <a:avLst/>
                      </a:prstGeom>
                      <a:noFill/>
                      <a:ln>
                        <a:noFill/>
                      </a:ln>
                      <a:effectLst/>
                    </p:spPr>
                  </p:pic>
                </p:oleObj>
              </mc:Fallback>
            </mc:AlternateContent>
          </a:graphicData>
        </a:graphic>
      </p:graphicFrame>
      <p:sp>
        <p:nvSpPr>
          <p:cNvPr id="25603" name="Text Box 3"/>
          <p:cNvSpPr txBox="1">
            <a:spLocks noChangeArrowheads="1"/>
          </p:cNvSpPr>
          <p:nvPr/>
        </p:nvSpPr>
        <p:spPr bwMode="auto">
          <a:xfrm>
            <a:off x="5860504" y="1844824"/>
            <a:ext cx="2330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accent2"/>
                </a:solidFill>
                <a:latin typeface="Arial" charset="0"/>
                <a:ea typeface="新細明體" charset="-120"/>
              </a:defRPr>
            </a:lvl1pPr>
            <a:lvl2pPr marL="742950" indent="-285750" eaLnBrk="0" hangingPunct="0">
              <a:defRPr kumimoji="1" sz="2400">
                <a:solidFill>
                  <a:schemeClr val="accent2"/>
                </a:solidFill>
                <a:latin typeface="Arial" charset="0"/>
                <a:ea typeface="新細明體" charset="-120"/>
              </a:defRPr>
            </a:lvl2pPr>
            <a:lvl3pPr marL="1143000" indent="-228600" eaLnBrk="0" hangingPunct="0">
              <a:defRPr kumimoji="1" sz="2400">
                <a:solidFill>
                  <a:schemeClr val="accent2"/>
                </a:solidFill>
                <a:latin typeface="Arial" charset="0"/>
                <a:ea typeface="新細明體" charset="-120"/>
              </a:defRPr>
            </a:lvl3pPr>
            <a:lvl4pPr marL="1600200" indent="-228600" eaLnBrk="0" hangingPunct="0">
              <a:defRPr kumimoji="1" sz="2400">
                <a:solidFill>
                  <a:schemeClr val="accent2"/>
                </a:solidFill>
                <a:latin typeface="Arial" charset="0"/>
                <a:ea typeface="新細明體" charset="-120"/>
              </a:defRPr>
            </a:lvl4pPr>
            <a:lvl5pPr marL="2057400" indent="-228600" eaLnBrk="0" hangingPunct="0">
              <a:defRPr kumimoji="1" sz="2400">
                <a:solidFill>
                  <a:schemeClr val="accent2"/>
                </a:solidFill>
                <a:latin typeface="Arial" charset="0"/>
                <a:ea typeface="新細明體" charset="-120"/>
              </a:defRPr>
            </a:lvl5pPr>
            <a:lvl6pPr marL="2514600" indent="-228600" eaLnBrk="0" fontAlgn="base" hangingPunct="0">
              <a:spcBef>
                <a:spcPct val="0"/>
              </a:spcBef>
              <a:spcAft>
                <a:spcPct val="0"/>
              </a:spcAft>
              <a:defRPr kumimoji="1" sz="2400">
                <a:solidFill>
                  <a:schemeClr val="accent2"/>
                </a:solidFill>
                <a:latin typeface="Arial" charset="0"/>
                <a:ea typeface="新細明體" charset="-120"/>
              </a:defRPr>
            </a:lvl6pPr>
            <a:lvl7pPr marL="2971800" indent="-228600" eaLnBrk="0" fontAlgn="base" hangingPunct="0">
              <a:spcBef>
                <a:spcPct val="0"/>
              </a:spcBef>
              <a:spcAft>
                <a:spcPct val="0"/>
              </a:spcAft>
              <a:defRPr kumimoji="1" sz="2400">
                <a:solidFill>
                  <a:schemeClr val="accent2"/>
                </a:solidFill>
                <a:latin typeface="Arial" charset="0"/>
                <a:ea typeface="新細明體" charset="-120"/>
              </a:defRPr>
            </a:lvl7pPr>
            <a:lvl8pPr marL="3429000" indent="-228600" eaLnBrk="0" fontAlgn="base" hangingPunct="0">
              <a:spcBef>
                <a:spcPct val="0"/>
              </a:spcBef>
              <a:spcAft>
                <a:spcPct val="0"/>
              </a:spcAft>
              <a:defRPr kumimoji="1" sz="2400">
                <a:solidFill>
                  <a:schemeClr val="accent2"/>
                </a:solidFill>
                <a:latin typeface="Arial" charset="0"/>
                <a:ea typeface="新細明體" charset="-120"/>
              </a:defRPr>
            </a:lvl8pPr>
            <a:lvl9pPr marL="3886200" indent="-228600" eaLnBrk="0" fontAlgn="base" hangingPunct="0">
              <a:spcBef>
                <a:spcPct val="0"/>
              </a:spcBef>
              <a:spcAft>
                <a:spcPct val="0"/>
              </a:spcAft>
              <a:defRPr kumimoji="1" sz="2400">
                <a:solidFill>
                  <a:schemeClr val="accent2"/>
                </a:solidFill>
                <a:latin typeface="Arial" charset="0"/>
                <a:ea typeface="新細明體" charset="-120"/>
              </a:defRPr>
            </a:lvl9pPr>
          </a:lstStyle>
          <a:p>
            <a:pPr eaLnBrk="1" hangingPunct="1"/>
            <a:r>
              <a:rPr lang="en-US" altLang="zh-TW" dirty="0">
                <a:solidFill>
                  <a:schemeClr val="tx1"/>
                </a:solidFill>
              </a:rPr>
              <a:t>Updated from</a:t>
            </a:r>
          </a:p>
          <a:p>
            <a:pPr eaLnBrk="1" hangingPunct="1"/>
            <a:r>
              <a:rPr lang="en-US" altLang="zh-TW" dirty="0">
                <a:solidFill>
                  <a:schemeClr val="tx1"/>
                </a:solidFill>
              </a:rPr>
              <a:t>Liu et al. (2002)</a:t>
            </a:r>
          </a:p>
        </p:txBody>
      </p:sp>
      <p:sp>
        <p:nvSpPr>
          <p:cNvPr id="25604" name="Text Box 4"/>
          <p:cNvSpPr txBox="1">
            <a:spLocks noChangeArrowheads="1"/>
          </p:cNvSpPr>
          <p:nvPr/>
        </p:nvSpPr>
        <p:spPr bwMode="auto">
          <a:xfrm>
            <a:off x="5796136" y="2996952"/>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accent2"/>
                </a:solidFill>
                <a:latin typeface="Arial" charset="0"/>
                <a:ea typeface="新細明體" charset="-120"/>
              </a:defRPr>
            </a:lvl1pPr>
            <a:lvl2pPr marL="742950" indent="-285750" eaLnBrk="0" hangingPunct="0">
              <a:defRPr kumimoji="1" sz="2400">
                <a:solidFill>
                  <a:schemeClr val="accent2"/>
                </a:solidFill>
                <a:latin typeface="Arial" charset="0"/>
                <a:ea typeface="新細明體" charset="-120"/>
              </a:defRPr>
            </a:lvl2pPr>
            <a:lvl3pPr marL="1143000" indent="-228600" eaLnBrk="0" hangingPunct="0">
              <a:defRPr kumimoji="1" sz="2400">
                <a:solidFill>
                  <a:schemeClr val="accent2"/>
                </a:solidFill>
                <a:latin typeface="Arial" charset="0"/>
                <a:ea typeface="新細明體" charset="-120"/>
              </a:defRPr>
            </a:lvl3pPr>
            <a:lvl4pPr marL="1600200" indent="-228600" eaLnBrk="0" hangingPunct="0">
              <a:defRPr kumimoji="1" sz="2400">
                <a:solidFill>
                  <a:schemeClr val="accent2"/>
                </a:solidFill>
                <a:latin typeface="Arial" charset="0"/>
                <a:ea typeface="新細明體" charset="-120"/>
              </a:defRPr>
            </a:lvl4pPr>
            <a:lvl5pPr marL="2057400" indent="-228600" eaLnBrk="0" hangingPunct="0">
              <a:defRPr kumimoji="1" sz="2400">
                <a:solidFill>
                  <a:schemeClr val="accent2"/>
                </a:solidFill>
                <a:latin typeface="Arial" charset="0"/>
                <a:ea typeface="新細明體" charset="-120"/>
              </a:defRPr>
            </a:lvl5pPr>
            <a:lvl6pPr marL="2514600" indent="-228600" eaLnBrk="0" fontAlgn="base" hangingPunct="0">
              <a:spcBef>
                <a:spcPct val="0"/>
              </a:spcBef>
              <a:spcAft>
                <a:spcPct val="0"/>
              </a:spcAft>
              <a:defRPr kumimoji="1" sz="2400">
                <a:solidFill>
                  <a:schemeClr val="accent2"/>
                </a:solidFill>
                <a:latin typeface="Arial" charset="0"/>
                <a:ea typeface="新細明體" charset="-120"/>
              </a:defRPr>
            </a:lvl6pPr>
            <a:lvl7pPr marL="2971800" indent="-228600" eaLnBrk="0" fontAlgn="base" hangingPunct="0">
              <a:spcBef>
                <a:spcPct val="0"/>
              </a:spcBef>
              <a:spcAft>
                <a:spcPct val="0"/>
              </a:spcAft>
              <a:defRPr kumimoji="1" sz="2400">
                <a:solidFill>
                  <a:schemeClr val="accent2"/>
                </a:solidFill>
                <a:latin typeface="Arial" charset="0"/>
                <a:ea typeface="新細明體" charset="-120"/>
              </a:defRPr>
            </a:lvl7pPr>
            <a:lvl8pPr marL="3429000" indent="-228600" eaLnBrk="0" fontAlgn="base" hangingPunct="0">
              <a:spcBef>
                <a:spcPct val="0"/>
              </a:spcBef>
              <a:spcAft>
                <a:spcPct val="0"/>
              </a:spcAft>
              <a:defRPr kumimoji="1" sz="2400">
                <a:solidFill>
                  <a:schemeClr val="accent2"/>
                </a:solidFill>
                <a:latin typeface="Arial" charset="0"/>
                <a:ea typeface="新細明體" charset="-120"/>
              </a:defRPr>
            </a:lvl8pPr>
            <a:lvl9pPr marL="3886200" indent="-228600" eaLnBrk="0" fontAlgn="base" hangingPunct="0">
              <a:spcBef>
                <a:spcPct val="0"/>
              </a:spcBef>
              <a:spcAft>
                <a:spcPct val="0"/>
              </a:spcAft>
              <a:defRPr kumimoji="1" sz="2400">
                <a:solidFill>
                  <a:schemeClr val="accent2"/>
                </a:solidFill>
                <a:latin typeface="Arial" charset="0"/>
                <a:ea typeface="新細明體" charset="-120"/>
              </a:defRPr>
            </a:lvl9pPr>
          </a:lstStyle>
          <a:p>
            <a:pPr eaLnBrk="1" hangingPunct="1"/>
            <a:r>
              <a:rPr lang="en-US" altLang="zh-TW" dirty="0">
                <a:solidFill>
                  <a:schemeClr val="tx1"/>
                </a:solidFill>
              </a:rPr>
              <a:t>Hsu &amp; Chen (2002) </a:t>
            </a:r>
          </a:p>
          <a:p>
            <a:pPr eaLnBrk="1" hangingPunct="1"/>
            <a:r>
              <a:rPr lang="en-US" altLang="zh-TW" dirty="0">
                <a:solidFill>
                  <a:schemeClr val="tx1"/>
                </a:solidFill>
              </a:rPr>
              <a:t>also noticed the loss of light rain.</a:t>
            </a:r>
          </a:p>
        </p:txBody>
      </p:sp>
      <p:sp>
        <p:nvSpPr>
          <p:cNvPr id="2" name="文字方塊 1"/>
          <p:cNvSpPr txBox="1"/>
          <p:nvPr/>
        </p:nvSpPr>
        <p:spPr>
          <a:xfrm>
            <a:off x="5665435" y="620688"/>
            <a:ext cx="3507692" cy="830997"/>
          </a:xfrm>
          <a:prstGeom prst="rect">
            <a:avLst/>
          </a:prstGeom>
          <a:noFill/>
        </p:spPr>
        <p:txBody>
          <a:bodyPr wrap="none" rtlCol="0">
            <a:spAutoFit/>
          </a:bodyPr>
          <a:lstStyle/>
          <a:p>
            <a:r>
              <a:rPr lang="en-US" altLang="zh-TW" sz="2400" dirty="0" smtClean="0">
                <a:solidFill>
                  <a:srgbClr val="FF0000"/>
                </a:solidFill>
              </a:rPr>
              <a:t>Changes of precipitation</a:t>
            </a:r>
          </a:p>
          <a:p>
            <a:r>
              <a:rPr lang="en-US" altLang="zh-TW" sz="2400" dirty="0" smtClean="0">
                <a:solidFill>
                  <a:srgbClr val="FF0000"/>
                </a:solidFill>
              </a:rPr>
              <a:t> in Taiwan (1960-2005)</a:t>
            </a:r>
            <a:endParaRPr lang="zh-TW" altLang="en-US" sz="2400" dirty="0">
              <a:solidFill>
                <a:srgbClr val="FF0000"/>
              </a:solidFill>
            </a:endParaRPr>
          </a:p>
        </p:txBody>
      </p:sp>
    </p:spTree>
    <p:extLst>
      <p:ext uri="{BB962C8B-B14F-4D97-AF65-F5344CB8AC3E}">
        <p14:creationId xmlns:p14="http://schemas.microsoft.com/office/powerpoint/2010/main" val="288719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System:Users:ascc:Desktop:Recovered File 1.ppt</Template>
  <TotalTime>3846</TotalTime>
  <Words>1103</Words>
  <Application>Microsoft Office PowerPoint</Application>
  <PresentationFormat>全屏显示(4:3)</PresentationFormat>
  <Paragraphs>114</Paragraphs>
  <Slides>20</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預設簡報設計</vt:lpstr>
      <vt:lpstr>SPW 8.0 Graph</vt:lpstr>
      <vt:lpstr>PowerPoint 演示文稿</vt:lpstr>
      <vt:lpstr>Goals of ICoE</vt:lpstr>
      <vt:lpstr>PowerPoint 演示文稿</vt:lpstr>
      <vt:lpstr>PowerPoint 演示文稿</vt:lpstr>
      <vt:lpstr>PowerPoint 演示文稿</vt:lpstr>
      <vt:lpstr>Center for Sustainability Science </vt:lpstr>
      <vt:lpstr>How do precipitation extremes change in a warming globe?</vt:lpstr>
      <vt:lpstr>PowerPoint 演示文稿</vt:lpstr>
      <vt:lpstr>PowerPoint 演示文稿</vt:lpstr>
      <vt:lpstr>Extreme Precipitation</vt:lpstr>
      <vt:lpstr>How should precipitation intensity change in a warming globe?</vt:lpstr>
      <vt:lpstr>PowerPoint 演示文稿</vt:lpstr>
      <vt:lpstr>PowerPoint 演示文稿</vt:lpstr>
      <vt:lpstr>PowerPoint 演示文稿</vt:lpstr>
      <vt:lpstr>PowerPoint 演示文稿</vt:lpstr>
      <vt:lpstr>PowerPoint 演示文稿</vt:lpstr>
      <vt:lpstr>Adaptation is imperative!</vt:lpstr>
      <vt:lpstr>PowerPoint 演示文稿</vt:lpstr>
      <vt:lpstr>ICoE Future Plan</vt:lpstr>
      <vt:lpstr>From Liu et al. (GRL, 2009)</vt:lpstr>
    </vt:vector>
  </TitlesOfParts>
  <Company>ASCC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ASCC</dc:creator>
  <cp:lastModifiedBy>USERS</cp:lastModifiedBy>
  <cp:revision>269</cp:revision>
  <cp:lastPrinted>2012-10-18T06:10:08Z</cp:lastPrinted>
  <dcterms:created xsi:type="dcterms:W3CDTF">2008-03-21T02:14:35Z</dcterms:created>
  <dcterms:modified xsi:type="dcterms:W3CDTF">2012-11-06T17:24:42Z</dcterms:modified>
</cp:coreProperties>
</file>