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15"/>
  </p:handoutMasterIdLst>
  <p:sldIdLst>
    <p:sldId id="256" r:id="rId2"/>
    <p:sldId id="286" r:id="rId3"/>
    <p:sldId id="259" r:id="rId4"/>
    <p:sldId id="294" r:id="rId5"/>
    <p:sldId id="288" r:id="rId6"/>
    <p:sldId id="295" r:id="rId7"/>
    <p:sldId id="296" r:id="rId8"/>
    <p:sldId id="293" r:id="rId9"/>
    <p:sldId id="287" r:id="rId10"/>
    <p:sldId id="291" r:id="rId11"/>
    <p:sldId id="278" r:id="rId12"/>
    <p:sldId id="271" r:id="rId13"/>
    <p:sldId id="292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002FF-A805-4D0E-87ED-C4EDAFE394E2}" type="datetimeFigureOut">
              <a:rPr lang="en-NZ" smtClean="0"/>
              <a:t>6/05/16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3830A-D25D-4D5C-8C39-891BD74383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0163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84313"/>
            <a:ext cx="6858000" cy="23876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06838"/>
            <a:ext cx="685800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547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65128"/>
            <a:ext cx="627221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92908" y="1825625"/>
            <a:ext cx="81224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057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632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4" y="365128"/>
            <a:ext cx="632222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194" y="1825625"/>
            <a:ext cx="4107656" cy="435133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2pPr>
              <a:defRPr/>
            </a:lvl2pPr>
            <a:lvl4pPr algn="l" defTabSz="914377" rtl="0" eaLnBrk="1" latinLnBrk="0" hangingPunct="1">
              <a:lnSpc>
                <a:spcPct val="90000"/>
              </a:lnSpc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rtl="0" eaLnBrk="1" latinLnBrk="0" hangingPunct="1">
              <a:lnSpc>
                <a:spcPct val="90000"/>
              </a:lnSpc>
              <a:defRPr lang="en-NZ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967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714" cy="6858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85" y="2766328"/>
            <a:ext cx="63436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110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1E4A52-FDB6-4DF2-B0A6-953EEF4A7381}" type="datetimeFigureOut">
              <a:rPr lang="en-NZ" smtClean="0"/>
              <a:t>6/05/16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8B8548-F1FB-4F03-9BBF-0101CDEA67A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448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7" y="384178"/>
            <a:ext cx="6343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8" y="1825625"/>
            <a:ext cx="81224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-	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432"/>
            <a:ext cx="9144000" cy="404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57" y="384178"/>
            <a:ext cx="2109537" cy="4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5" r:id="rId2"/>
    <p:sldLayoutId id="2147483707" r:id="rId3"/>
    <p:sldLayoutId id="2147483702" r:id="rId4"/>
    <p:sldLayoutId id="2147483706" r:id="rId5"/>
    <p:sldLayoutId id="2147483708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61942" indent="-361942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57" indent="-352417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298" indent="-361942" algn="l" defTabSz="914377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tabLst>
          <a:tab pos="1076298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17.png"/><Relationship Id="rId10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hyperlink" Target="https://projectorbit.maps.arcgis.com/apps/webappviewer/index.html?id=fd9070fb3a7f429bb6c10ad49f4a34c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29480"/>
            <a:ext cx="6858000" cy="2387600"/>
          </a:xfrm>
        </p:spPr>
        <p:txBody>
          <a:bodyPr/>
          <a:lstStyle/>
          <a:p>
            <a:r>
              <a:rPr lang="en-NZ" dirty="0"/>
              <a:t>Development of a Pre-Impact Assessment </a:t>
            </a:r>
            <a:r>
              <a:rPr lang="en-NZ" dirty="0" smtClean="0"/>
              <a:t>Tools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err="1" smtClean="0"/>
              <a:t>Bapon</a:t>
            </a:r>
            <a:r>
              <a:rPr lang="en-NZ" dirty="0" smtClean="0"/>
              <a:t> </a:t>
            </a:r>
            <a:r>
              <a:rPr lang="en-NZ" dirty="0" smtClean="0"/>
              <a:t>Fakhruddin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81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Predefined Process 34"/>
          <p:cNvSpPr/>
          <p:nvPr/>
        </p:nvSpPr>
        <p:spPr>
          <a:xfrm>
            <a:off x="3970998" y="4571999"/>
            <a:ext cx="2033428" cy="861917"/>
          </a:xfrm>
          <a:prstGeom prst="flowChartPredefined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400" dirty="0" smtClean="0"/>
              <a:t>Developed Fragility Functions for elements at risk </a:t>
            </a:r>
            <a:endParaRPr lang="en-NZ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Need? Integrated System- Pre-Impact Assessment Framework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11644" y="3064410"/>
            <a:ext cx="1676400" cy="236950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GIS Portal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4998" y="1902620"/>
            <a:ext cx="1981200" cy="36195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57034" y="1991638"/>
            <a:ext cx="1676400" cy="90210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Severe Weather /wave/Storm surge forecast information/model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57034" y="4481939"/>
            <a:ext cx="1676400" cy="9519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Demographic and socio-economic data base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580122" y="2873910"/>
            <a:ext cx="304800" cy="38100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3826136" y="1946176"/>
            <a:ext cx="2506002" cy="759621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Risk Assessment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Statistical/ Probabilistic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57034" y="3274743"/>
            <a:ext cx="1676400" cy="76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Hazards Scenario Modeling 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flipH="1" flipV="1">
            <a:off x="2580122" y="4036741"/>
            <a:ext cx="304800" cy="381001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olded Corner 30"/>
          <p:cNvSpPr/>
          <p:nvPr/>
        </p:nvSpPr>
        <p:spPr>
          <a:xfrm>
            <a:off x="6878242" y="1865971"/>
            <a:ext cx="1743205" cy="83820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Impact outlook  and Response options for area under risk 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151392" y="2969943"/>
            <a:ext cx="1287457" cy="1371600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 smtClean="0">
                <a:solidFill>
                  <a:schemeClr val="tx1"/>
                </a:solidFill>
              </a:rPr>
              <a:t>Historical Hazards and damage information </a:t>
            </a:r>
            <a:endParaRPr lang="en-NZ" sz="1400" dirty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420386" y="3445670"/>
            <a:ext cx="381000" cy="381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70998" y="3015463"/>
            <a:ext cx="1806988" cy="12117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200" dirty="0" smtClean="0"/>
              <a:t>Vulnerability Assessment </a:t>
            </a:r>
            <a:endParaRPr lang="en-NZ" sz="1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45570" t="69398" r="34730" b="6330"/>
          <a:stretch/>
        </p:blipFill>
        <p:spPr>
          <a:xfrm>
            <a:off x="5554901" y="4993796"/>
            <a:ext cx="446170" cy="340204"/>
          </a:xfrm>
          <a:prstGeom prst="rect">
            <a:avLst/>
          </a:prstGeom>
        </p:spPr>
      </p:pic>
      <p:sp>
        <p:nvSpPr>
          <p:cNvPr id="36" name="Down Arrow 35"/>
          <p:cNvSpPr/>
          <p:nvPr/>
        </p:nvSpPr>
        <p:spPr>
          <a:xfrm flipH="1" flipV="1">
            <a:off x="4717890" y="4151042"/>
            <a:ext cx="304800" cy="381001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531346" y="4762500"/>
            <a:ext cx="381000" cy="381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 flipH="1" flipV="1">
            <a:off x="4708387" y="2652583"/>
            <a:ext cx="304800" cy="381001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6353374" y="2099496"/>
            <a:ext cx="524868" cy="381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7567514" y="2683410"/>
            <a:ext cx="304800" cy="38100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77" y="4475676"/>
            <a:ext cx="1677645" cy="88794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3064" y="3481911"/>
            <a:ext cx="1565672" cy="935831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612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Pre-Impact </a:t>
            </a:r>
            <a:r>
              <a:rPr lang="en-NZ" dirty="0"/>
              <a:t>assessment </a:t>
            </a:r>
            <a:r>
              <a:rPr lang="en-NZ" dirty="0" smtClean="0"/>
              <a:t>tools for natural hazards</a:t>
            </a:r>
            <a:endParaRPr lang="en-NZ" dirty="0"/>
          </a:p>
        </p:txBody>
      </p:sp>
      <p:pic>
        <p:nvPicPr>
          <p:cNvPr id="4" name="Picture 1" descr="Screen shot 2013-04-04 at 8.1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22" y="2169899"/>
            <a:ext cx="6858000" cy="33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0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945" y="2907275"/>
            <a:ext cx="9144000" cy="3116007"/>
          </a:xfrm>
          <a:prstGeom prst="rect">
            <a:avLst/>
          </a:prstGeom>
          <a:solidFill>
            <a:schemeClr val="accent1">
              <a:alpha val="15000"/>
            </a:schemeClr>
          </a:solidFill>
          <a:ln w="381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7080" y="4253190"/>
            <a:ext cx="6060887" cy="1762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784186" y="1582150"/>
            <a:ext cx="0" cy="443367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38922" y="1591364"/>
            <a:ext cx="0" cy="442446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75837" y="1572781"/>
            <a:ext cx="0" cy="4443047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029637" y="1901449"/>
            <a:ext cx="3797168" cy="8907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12447" y="3401587"/>
            <a:ext cx="331886" cy="408506"/>
          </a:xfrm>
          <a:custGeom>
            <a:avLst/>
            <a:gdLst>
              <a:gd name="connsiteX0" fmla="*/ 0 w 354806"/>
              <a:gd name="connsiteY0" fmla="*/ 0 h 464344"/>
              <a:gd name="connsiteX1" fmla="*/ 69056 w 354806"/>
              <a:gd name="connsiteY1" fmla="*/ 52388 h 464344"/>
              <a:gd name="connsiteX2" fmla="*/ 169069 w 354806"/>
              <a:gd name="connsiteY2" fmla="*/ 169069 h 464344"/>
              <a:gd name="connsiteX3" fmla="*/ 257175 w 354806"/>
              <a:gd name="connsiteY3" fmla="*/ 245269 h 464344"/>
              <a:gd name="connsiteX4" fmla="*/ 345281 w 354806"/>
              <a:gd name="connsiteY4" fmla="*/ 409575 h 464344"/>
              <a:gd name="connsiteX5" fmla="*/ 354806 w 354806"/>
              <a:gd name="connsiteY5" fmla="*/ 464344 h 464344"/>
              <a:gd name="connsiteX6" fmla="*/ 233362 w 354806"/>
              <a:gd name="connsiteY6" fmla="*/ 431006 h 464344"/>
              <a:gd name="connsiteX7" fmla="*/ 11906 w 354806"/>
              <a:gd name="connsiteY7" fmla="*/ 161925 h 464344"/>
              <a:gd name="connsiteX8" fmla="*/ 0 w 354806"/>
              <a:gd name="connsiteY8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06" h="464344">
                <a:moveTo>
                  <a:pt x="0" y="0"/>
                </a:moveTo>
                <a:lnTo>
                  <a:pt x="69056" y="52388"/>
                </a:lnTo>
                <a:lnTo>
                  <a:pt x="169069" y="169069"/>
                </a:lnTo>
                <a:lnTo>
                  <a:pt x="257175" y="245269"/>
                </a:lnTo>
                <a:lnTo>
                  <a:pt x="345281" y="409575"/>
                </a:lnTo>
                <a:lnTo>
                  <a:pt x="354806" y="464344"/>
                </a:lnTo>
                <a:lnTo>
                  <a:pt x="233362" y="431006"/>
                </a:lnTo>
                <a:lnTo>
                  <a:pt x="11906" y="1619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6733" y="1572781"/>
            <a:ext cx="603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dirty="0">
                <a:solidFill>
                  <a:prstClr val="black"/>
                </a:solidFill>
              </a:rPr>
              <a:t>Day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2163" y="1572781"/>
            <a:ext cx="603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dirty="0">
                <a:solidFill>
                  <a:prstClr val="black"/>
                </a:solidFill>
              </a:rPr>
              <a:t>Day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7593" y="1572781"/>
            <a:ext cx="603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dirty="0">
                <a:solidFill>
                  <a:prstClr val="black"/>
                </a:solidFill>
              </a:rPr>
              <a:t>Day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93202" y="1572781"/>
            <a:ext cx="603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dirty="0">
                <a:solidFill>
                  <a:prstClr val="black"/>
                </a:solidFill>
              </a:rPr>
              <a:t>Day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8632" y="1572781"/>
            <a:ext cx="603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dirty="0">
                <a:solidFill>
                  <a:prstClr val="black"/>
                </a:solidFill>
              </a:rPr>
              <a:t>Day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4062" y="1572781"/>
            <a:ext cx="603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dirty="0">
                <a:solidFill>
                  <a:prstClr val="black"/>
                </a:solidFill>
              </a:rPr>
              <a:t>Day 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50563" y="1590192"/>
            <a:ext cx="603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dirty="0">
                <a:solidFill>
                  <a:prstClr val="black"/>
                </a:solidFill>
              </a:rPr>
              <a:t>Day 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694" y="1572781"/>
            <a:ext cx="6037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dirty="0">
                <a:solidFill>
                  <a:prstClr val="black"/>
                </a:solidFill>
              </a:rPr>
              <a:t>Day -1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5357" y="3295890"/>
            <a:ext cx="896816" cy="861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20104" y="3396452"/>
            <a:ext cx="559594" cy="657225"/>
          </a:xfrm>
          <a:custGeom>
            <a:avLst/>
            <a:gdLst>
              <a:gd name="connsiteX0" fmla="*/ 50800 w 746125"/>
              <a:gd name="connsiteY0" fmla="*/ 257175 h 876300"/>
              <a:gd name="connsiteX1" fmla="*/ 50800 w 746125"/>
              <a:gd name="connsiteY1" fmla="*/ 257175 h 876300"/>
              <a:gd name="connsiteX2" fmla="*/ 50800 w 746125"/>
              <a:gd name="connsiteY2" fmla="*/ 92075 h 876300"/>
              <a:gd name="connsiteX3" fmla="*/ 82550 w 746125"/>
              <a:gd name="connsiteY3" fmla="*/ 41275 h 876300"/>
              <a:gd name="connsiteX4" fmla="*/ 171450 w 746125"/>
              <a:gd name="connsiteY4" fmla="*/ 0 h 876300"/>
              <a:gd name="connsiteX5" fmla="*/ 279400 w 746125"/>
              <a:gd name="connsiteY5" fmla="*/ 3175 h 876300"/>
              <a:gd name="connsiteX6" fmla="*/ 428625 w 746125"/>
              <a:gd name="connsiteY6" fmla="*/ 107950 h 876300"/>
              <a:gd name="connsiteX7" fmla="*/ 527050 w 746125"/>
              <a:gd name="connsiteY7" fmla="*/ 219075 h 876300"/>
              <a:gd name="connsiteX8" fmla="*/ 552450 w 746125"/>
              <a:gd name="connsiteY8" fmla="*/ 238125 h 876300"/>
              <a:gd name="connsiteX9" fmla="*/ 644525 w 746125"/>
              <a:gd name="connsiteY9" fmla="*/ 339725 h 876300"/>
              <a:gd name="connsiteX10" fmla="*/ 746125 w 746125"/>
              <a:gd name="connsiteY10" fmla="*/ 527050 h 876300"/>
              <a:gd name="connsiteX11" fmla="*/ 711200 w 746125"/>
              <a:gd name="connsiteY11" fmla="*/ 758825 h 876300"/>
              <a:gd name="connsiteX12" fmla="*/ 590550 w 746125"/>
              <a:gd name="connsiteY12" fmla="*/ 876300 h 876300"/>
              <a:gd name="connsiteX13" fmla="*/ 555625 w 746125"/>
              <a:gd name="connsiteY13" fmla="*/ 876300 h 876300"/>
              <a:gd name="connsiteX14" fmla="*/ 298450 w 746125"/>
              <a:gd name="connsiteY14" fmla="*/ 803275 h 876300"/>
              <a:gd name="connsiteX15" fmla="*/ 0 w 746125"/>
              <a:gd name="connsiteY15" fmla="*/ 698500 h 876300"/>
              <a:gd name="connsiteX16" fmla="*/ 19050 w 746125"/>
              <a:gd name="connsiteY16" fmla="*/ 527050 h 876300"/>
              <a:gd name="connsiteX17" fmla="*/ 98425 w 746125"/>
              <a:gd name="connsiteY17" fmla="*/ 492125 h 876300"/>
              <a:gd name="connsiteX18" fmla="*/ 171450 w 746125"/>
              <a:gd name="connsiteY18" fmla="*/ 463550 h 876300"/>
              <a:gd name="connsiteX19" fmla="*/ 123825 w 746125"/>
              <a:gd name="connsiteY19" fmla="*/ 377825 h 876300"/>
              <a:gd name="connsiteX20" fmla="*/ 60325 w 746125"/>
              <a:gd name="connsiteY20" fmla="*/ 339725 h 876300"/>
              <a:gd name="connsiteX21" fmla="*/ 50800 w 746125"/>
              <a:gd name="connsiteY21" fmla="*/ 257175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6125" h="876300">
                <a:moveTo>
                  <a:pt x="50800" y="257175"/>
                </a:moveTo>
                <a:lnTo>
                  <a:pt x="50800" y="257175"/>
                </a:lnTo>
                <a:lnTo>
                  <a:pt x="50800" y="92075"/>
                </a:lnTo>
                <a:lnTo>
                  <a:pt x="82550" y="41275"/>
                </a:lnTo>
                <a:lnTo>
                  <a:pt x="171450" y="0"/>
                </a:lnTo>
                <a:lnTo>
                  <a:pt x="279400" y="3175"/>
                </a:lnTo>
                <a:lnTo>
                  <a:pt x="428625" y="107950"/>
                </a:lnTo>
                <a:lnTo>
                  <a:pt x="527050" y="219075"/>
                </a:lnTo>
                <a:cubicBezTo>
                  <a:pt x="550493" y="235820"/>
                  <a:pt x="542837" y="228512"/>
                  <a:pt x="552450" y="238125"/>
                </a:cubicBezTo>
                <a:lnTo>
                  <a:pt x="644525" y="339725"/>
                </a:lnTo>
                <a:lnTo>
                  <a:pt x="746125" y="527050"/>
                </a:lnTo>
                <a:lnTo>
                  <a:pt x="711200" y="758825"/>
                </a:lnTo>
                <a:lnTo>
                  <a:pt x="590550" y="876300"/>
                </a:lnTo>
                <a:lnTo>
                  <a:pt x="555625" y="876300"/>
                </a:lnTo>
                <a:lnTo>
                  <a:pt x="298450" y="803275"/>
                </a:lnTo>
                <a:lnTo>
                  <a:pt x="0" y="698500"/>
                </a:lnTo>
                <a:lnTo>
                  <a:pt x="19050" y="527050"/>
                </a:lnTo>
                <a:lnTo>
                  <a:pt x="98425" y="492125"/>
                </a:lnTo>
                <a:lnTo>
                  <a:pt x="171450" y="463550"/>
                </a:lnTo>
                <a:lnTo>
                  <a:pt x="123825" y="377825"/>
                </a:lnTo>
                <a:lnTo>
                  <a:pt x="60325" y="339725"/>
                </a:lnTo>
                <a:lnTo>
                  <a:pt x="50800" y="2571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74885" y="3376989"/>
            <a:ext cx="433388" cy="464758"/>
          </a:xfrm>
          <a:custGeom>
            <a:avLst/>
            <a:gdLst>
              <a:gd name="connsiteX0" fmla="*/ 0 w 577850"/>
              <a:gd name="connsiteY0" fmla="*/ 3727 h 619677"/>
              <a:gd name="connsiteX1" fmla="*/ 117475 w 577850"/>
              <a:gd name="connsiteY1" fmla="*/ 16427 h 619677"/>
              <a:gd name="connsiteX2" fmla="*/ 282575 w 577850"/>
              <a:gd name="connsiteY2" fmla="*/ 133902 h 619677"/>
              <a:gd name="connsiteX3" fmla="*/ 517525 w 577850"/>
              <a:gd name="connsiteY3" fmla="*/ 422827 h 619677"/>
              <a:gd name="connsiteX4" fmla="*/ 577850 w 577850"/>
              <a:gd name="connsiteY4" fmla="*/ 619677 h 61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50" h="619677">
                <a:moveTo>
                  <a:pt x="0" y="3727"/>
                </a:moveTo>
                <a:cubicBezTo>
                  <a:pt x="35189" y="-771"/>
                  <a:pt x="70379" y="-5269"/>
                  <a:pt x="117475" y="16427"/>
                </a:cubicBezTo>
                <a:cubicBezTo>
                  <a:pt x="164571" y="38123"/>
                  <a:pt x="215900" y="66169"/>
                  <a:pt x="282575" y="133902"/>
                </a:cubicBezTo>
                <a:cubicBezTo>
                  <a:pt x="349250" y="201635"/>
                  <a:pt x="468313" y="341865"/>
                  <a:pt x="517525" y="422827"/>
                </a:cubicBezTo>
                <a:cubicBezTo>
                  <a:pt x="566737" y="503789"/>
                  <a:pt x="565150" y="575227"/>
                  <a:pt x="577850" y="619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77279" y="3376988"/>
            <a:ext cx="354806" cy="405227"/>
          </a:xfrm>
          <a:custGeom>
            <a:avLst/>
            <a:gdLst>
              <a:gd name="connsiteX0" fmla="*/ 0 w 463550"/>
              <a:gd name="connsiteY0" fmla="*/ 0 h 549275"/>
              <a:gd name="connsiteX1" fmla="*/ 149225 w 463550"/>
              <a:gd name="connsiteY1" fmla="*/ 73025 h 549275"/>
              <a:gd name="connsiteX2" fmla="*/ 320675 w 463550"/>
              <a:gd name="connsiteY2" fmla="*/ 266700 h 549275"/>
              <a:gd name="connsiteX3" fmla="*/ 415925 w 463550"/>
              <a:gd name="connsiteY3" fmla="*/ 412750 h 549275"/>
              <a:gd name="connsiteX4" fmla="*/ 463550 w 463550"/>
              <a:gd name="connsiteY4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50" h="549275">
                <a:moveTo>
                  <a:pt x="0" y="0"/>
                </a:moveTo>
                <a:cubicBezTo>
                  <a:pt x="47889" y="14287"/>
                  <a:pt x="95779" y="28575"/>
                  <a:pt x="149225" y="73025"/>
                </a:cubicBezTo>
                <a:cubicBezTo>
                  <a:pt x="202671" y="117475"/>
                  <a:pt x="276225" y="210079"/>
                  <a:pt x="320675" y="266700"/>
                </a:cubicBezTo>
                <a:cubicBezTo>
                  <a:pt x="365125" y="323321"/>
                  <a:pt x="392112" y="365654"/>
                  <a:pt x="415925" y="412750"/>
                </a:cubicBezTo>
                <a:cubicBezTo>
                  <a:pt x="439738" y="459846"/>
                  <a:pt x="448204" y="487363"/>
                  <a:pt x="463550" y="5492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08248" y="3413121"/>
            <a:ext cx="197644" cy="235744"/>
          </a:xfrm>
          <a:custGeom>
            <a:avLst/>
            <a:gdLst>
              <a:gd name="connsiteX0" fmla="*/ 0 w 263525"/>
              <a:gd name="connsiteY0" fmla="*/ 0 h 314325"/>
              <a:gd name="connsiteX1" fmla="*/ 120650 w 263525"/>
              <a:gd name="connsiteY1" fmla="*/ 104775 h 314325"/>
              <a:gd name="connsiteX2" fmla="*/ 225425 w 263525"/>
              <a:gd name="connsiteY2" fmla="*/ 244475 h 314325"/>
              <a:gd name="connsiteX3" fmla="*/ 263525 w 263525"/>
              <a:gd name="connsiteY3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25" h="314325">
                <a:moveTo>
                  <a:pt x="0" y="0"/>
                </a:moveTo>
                <a:cubicBezTo>
                  <a:pt x="41539" y="32014"/>
                  <a:pt x="83079" y="64029"/>
                  <a:pt x="120650" y="104775"/>
                </a:cubicBezTo>
                <a:cubicBezTo>
                  <a:pt x="158221" y="145521"/>
                  <a:pt x="201613" y="209550"/>
                  <a:pt x="225425" y="244475"/>
                </a:cubicBezTo>
                <a:cubicBezTo>
                  <a:pt x="249237" y="279400"/>
                  <a:pt x="263525" y="314325"/>
                  <a:pt x="263525" y="3143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822" y="3267190"/>
            <a:ext cx="256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0.5m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760" y="3290966"/>
            <a:ext cx="272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1.0m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029" y="3400765"/>
            <a:ext cx="258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1.5m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839" y="3094322"/>
            <a:ext cx="11355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NZ" sz="1050" dirty="0" smtClean="0"/>
              <a:t>HAZARD MAP</a:t>
            </a:r>
            <a:endParaRPr lang="en-NZ" sz="1050" dirty="0"/>
          </a:p>
        </p:txBody>
      </p:sp>
      <p:sp>
        <p:nvSpPr>
          <p:cNvPr id="28" name="Rectangle 27"/>
          <p:cNvSpPr/>
          <p:nvPr/>
        </p:nvSpPr>
        <p:spPr>
          <a:xfrm>
            <a:off x="2112269" y="3295890"/>
            <a:ext cx="896816" cy="861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287017" y="3396452"/>
            <a:ext cx="559594" cy="657225"/>
          </a:xfrm>
          <a:custGeom>
            <a:avLst/>
            <a:gdLst>
              <a:gd name="connsiteX0" fmla="*/ 50800 w 746125"/>
              <a:gd name="connsiteY0" fmla="*/ 257175 h 876300"/>
              <a:gd name="connsiteX1" fmla="*/ 50800 w 746125"/>
              <a:gd name="connsiteY1" fmla="*/ 257175 h 876300"/>
              <a:gd name="connsiteX2" fmla="*/ 50800 w 746125"/>
              <a:gd name="connsiteY2" fmla="*/ 92075 h 876300"/>
              <a:gd name="connsiteX3" fmla="*/ 82550 w 746125"/>
              <a:gd name="connsiteY3" fmla="*/ 41275 h 876300"/>
              <a:gd name="connsiteX4" fmla="*/ 171450 w 746125"/>
              <a:gd name="connsiteY4" fmla="*/ 0 h 876300"/>
              <a:gd name="connsiteX5" fmla="*/ 279400 w 746125"/>
              <a:gd name="connsiteY5" fmla="*/ 3175 h 876300"/>
              <a:gd name="connsiteX6" fmla="*/ 428625 w 746125"/>
              <a:gd name="connsiteY6" fmla="*/ 107950 h 876300"/>
              <a:gd name="connsiteX7" fmla="*/ 527050 w 746125"/>
              <a:gd name="connsiteY7" fmla="*/ 219075 h 876300"/>
              <a:gd name="connsiteX8" fmla="*/ 552450 w 746125"/>
              <a:gd name="connsiteY8" fmla="*/ 238125 h 876300"/>
              <a:gd name="connsiteX9" fmla="*/ 644525 w 746125"/>
              <a:gd name="connsiteY9" fmla="*/ 339725 h 876300"/>
              <a:gd name="connsiteX10" fmla="*/ 746125 w 746125"/>
              <a:gd name="connsiteY10" fmla="*/ 527050 h 876300"/>
              <a:gd name="connsiteX11" fmla="*/ 711200 w 746125"/>
              <a:gd name="connsiteY11" fmla="*/ 758825 h 876300"/>
              <a:gd name="connsiteX12" fmla="*/ 590550 w 746125"/>
              <a:gd name="connsiteY12" fmla="*/ 876300 h 876300"/>
              <a:gd name="connsiteX13" fmla="*/ 555625 w 746125"/>
              <a:gd name="connsiteY13" fmla="*/ 876300 h 876300"/>
              <a:gd name="connsiteX14" fmla="*/ 298450 w 746125"/>
              <a:gd name="connsiteY14" fmla="*/ 803275 h 876300"/>
              <a:gd name="connsiteX15" fmla="*/ 0 w 746125"/>
              <a:gd name="connsiteY15" fmla="*/ 698500 h 876300"/>
              <a:gd name="connsiteX16" fmla="*/ 19050 w 746125"/>
              <a:gd name="connsiteY16" fmla="*/ 527050 h 876300"/>
              <a:gd name="connsiteX17" fmla="*/ 98425 w 746125"/>
              <a:gd name="connsiteY17" fmla="*/ 492125 h 876300"/>
              <a:gd name="connsiteX18" fmla="*/ 171450 w 746125"/>
              <a:gd name="connsiteY18" fmla="*/ 463550 h 876300"/>
              <a:gd name="connsiteX19" fmla="*/ 123825 w 746125"/>
              <a:gd name="connsiteY19" fmla="*/ 377825 h 876300"/>
              <a:gd name="connsiteX20" fmla="*/ 60325 w 746125"/>
              <a:gd name="connsiteY20" fmla="*/ 339725 h 876300"/>
              <a:gd name="connsiteX21" fmla="*/ 50800 w 746125"/>
              <a:gd name="connsiteY21" fmla="*/ 257175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6125" h="876300">
                <a:moveTo>
                  <a:pt x="50800" y="257175"/>
                </a:moveTo>
                <a:lnTo>
                  <a:pt x="50800" y="257175"/>
                </a:lnTo>
                <a:lnTo>
                  <a:pt x="50800" y="92075"/>
                </a:lnTo>
                <a:lnTo>
                  <a:pt x="82550" y="41275"/>
                </a:lnTo>
                <a:lnTo>
                  <a:pt x="171450" y="0"/>
                </a:lnTo>
                <a:lnTo>
                  <a:pt x="279400" y="3175"/>
                </a:lnTo>
                <a:lnTo>
                  <a:pt x="428625" y="107950"/>
                </a:lnTo>
                <a:lnTo>
                  <a:pt x="527050" y="219075"/>
                </a:lnTo>
                <a:cubicBezTo>
                  <a:pt x="550493" y="235820"/>
                  <a:pt x="542837" y="228512"/>
                  <a:pt x="552450" y="238125"/>
                </a:cubicBezTo>
                <a:lnTo>
                  <a:pt x="644525" y="339725"/>
                </a:lnTo>
                <a:lnTo>
                  <a:pt x="746125" y="527050"/>
                </a:lnTo>
                <a:lnTo>
                  <a:pt x="711200" y="758825"/>
                </a:lnTo>
                <a:lnTo>
                  <a:pt x="590550" y="876300"/>
                </a:lnTo>
                <a:lnTo>
                  <a:pt x="555625" y="876300"/>
                </a:lnTo>
                <a:lnTo>
                  <a:pt x="298450" y="803275"/>
                </a:lnTo>
                <a:lnTo>
                  <a:pt x="0" y="698500"/>
                </a:lnTo>
                <a:lnTo>
                  <a:pt x="19050" y="527050"/>
                </a:lnTo>
                <a:lnTo>
                  <a:pt x="98425" y="492125"/>
                </a:lnTo>
                <a:lnTo>
                  <a:pt x="171450" y="463550"/>
                </a:lnTo>
                <a:lnTo>
                  <a:pt x="123825" y="377825"/>
                </a:lnTo>
                <a:lnTo>
                  <a:pt x="60325" y="339725"/>
                </a:lnTo>
                <a:lnTo>
                  <a:pt x="50800" y="2571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441797" y="3376989"/>
            <a:ext cx="433388" cy="464758"/>
          </a:xfrm>
          <a:custGeom>
            <a:avLst/>
            <a:gdLst>
              <a:gd name="connsiteX0" fmla="*/ 0 w 577850"/>
              <a:gd name="connsiteY0" fmla="*/ 3727 h 619677"/>
              <a:gd name="connsiteX1" fmla="*/ 117475 w 577850"/>
              <a:gd name="connsiteY1" fmla="*/ 16427 h 619677"/>
              <a:gd name="connsiteX2" fmla="*/ 282575 w 577850"/>
              <a:gd name="connsiteY2" fmla="*/ 133902 h 619677"/>
              <a:gd name="connsiteX3" fmla="*/ 517525 w 577850"/>
              <a:gd name="connsiteY3" fmla="*/ 422827 h 619677"/>
              <a:gd name="connsiteX4" fmla="*/ 577850 w 577850"/>
              <a:gd name="connsiteY4" fmla="*/ 619677 h 61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50" h="619677">
                <a:moveTo>
                  <a:pt x="0" y="3727"/>
                </a:moveTo>
                <a:cubicBezTo>
                  <a:pt x="35189" y="-771"/>
                  <a:pt x="70379" y="-5269"/>
                  <a:pt x="117475" y="16427"/>
                </a:cubicBezTo>
                <a:cubicBezTo>
                  <a:pt x="164571" y="38123"/>
                  <a:pt x="215900" y="66169"/>
                  <a:pt x="282575" y="133902"/>
                </a:cubicBezTo>
                <a:cubicBezTo>
                  <a:pt x="349250" y="201635"/>
                  <a:pt x="468313" y="341865"/>
                  <a:pt x="517525" y="422827"/>
                </a:cubicBezTo>
                <a:cubicBezTo>
                  <a:pt x="566737" y="503789"/>
                  <a:pt x="565150" y="575227"/>
                  <a:pt x="577850" y="619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544191" y="3376988"/>
            <a:ext cx="354806" cy="405227"/>
          </a:xfrm>
          <a:custGeom>
            <a:avLst/>
            <a:gdLst>
              <a:gd name="connsiteX0" fmla="*/ 0 w 463550"/>
              <a:gd name="connsiteY0" fmla="*/ 0 h 549275"/>
              <a:gd name="connsiteX1" fmla="*/ 149225 w 463550"/>
              <a:gd name="connsiteY1" fmla="*/ 73025 h 549275"/>
              <a:gd name="connsiteX2" fmla="*/ 320675 w 463550"/>
              <a:gd name="connsiteY2" fmla="*/ 266700 h 549275"/>
              <a:gd name="connsiteX3" fmla="*/ 415925 w 463550"/>
              <a:gd name="connsiteY3" fmla="*/ 412750 h 549275"/>
              <a:gd name="connsiteX4" fmla="*/ 463550 w 463550"/>
              <a:gd name="connsiteY4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50" h="549275">
                <a:moveTo>
                  <a:pt x="0" y="0"/>
                </a:moveTo>
                <a:cubicBezTo>
                  <a:pt x="47889" y="14287"/>
                  <a:pt x="95779" y="28575"/>
                  <a:pt x="149225" y="73025"/>
                </a:cubicBezTo>
                <a:cubicBezTo>
                  <a:pt x="202671" y="117475"/>
                  <a:pt x="276225" y="210079"/>
                  <a:pt x="320675" y="266700"/>
                </a:cubicBezTo>
                <a:cubicBezTo>
                  <a:pt x="365125" y="323321"/>
                  <a:pt x="392112" y="365654"/>
                  <a:pt x="415925" y="412750"/>
                </a:cubicBezTo>
                <a:cubicBezTo>
                  <a:pt x="439738" y="459846"/>
                  <a:pt x="448204" y="487363"/>
                  <a:pt x="463550" y="5492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675160" y="3413121"/>
            <a:ext cx="197644" cy="235744"/>
          </a:xfrm>
          <a:custGeom>
            <a:avLst/>
            <a:gdLst>
              <a:gd name="connsiteX0" fmla="*/ 0 w 263525"/>
              <a:gd name="connsiteY0" fmla="*/ 0 h 314325"/>
              <a:gd name="connsiteX1" fmla="*/ 120650 w 263525"/>
              <a:gd name="connsiteY1" fmla="*/ 104775 h 314325"/>
              <a:gd name="connsiteX2" fmla="*/ 225425 w 263525"/>
              <a:gd name="connsiteY2" fmla="*/ 244475 h 314325"/>
              <a:gd name="connsiteX3" fmla="*/ 263525 w 263525"/>
              <a:gd name="connsiteY3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25" h="314325">
                <a:moveTo>
                  <a:pt x="0" y="0"/>
                </a:moveTo>
                <a:cubicBezTo>
                  <a:pt x="41539" y="32014"/>
                  <a:pt x="83079" y="64029"/>
                  <a:pt x="120650" y="104775"/>
                </a:cubicBezTo>
                <a:cubicBezTo>
                  <a:pt x="158221" y="145521"/>
                  <a:pt x="201613" y="209550"/>
                  <a:pt x="225425" y="244475"/>
                </a:cubicBezTo>
                <a:cubicBezTo>
                  <a:pt x="249237" y="279400"/>
                  <a:pt x="263525" y="314325"/>
                  <a:pt x="263525" y="3143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22735" y="3267190"/>
            <a:ext cx="256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0.5m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98673" y="3290966"/>
            <a:ext cx="272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1.0m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06941" y="3400765"/>
            <a:ext cx="258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1.5m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32871" y="3094322"/>
            <a:ext cx="11355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NZ" sz="1050" dirty="0"/>
              <a:t>RISK MAP</a:t>
            </a:r>
          </a:p>
        </p:txBody>
      </p:sp>
      <p:sp>
        <p:nvSpPr>
          <p:cNvPr id="37" name="Freeform 36"/>
          <p:cNvSpPr/>
          <p:nvPr/>
        </p:nvSpPr>
        <p:spPr>
          <a:xfrm>
            <a:off x="2447752" y="3404787"/>
            <a:ext cx="392906" cy="457200"/>
          </a:xfrm>
          <a:custGeom>
            <a:avLst/>
            <a:gdLst>
              <a:gd name="connsiteX0" fmla="*/ 0 w 523875"/>
              <a:gd name="connsiteY0" fmla="*/ 0 h 609600"/>
              <a:gd name="connsiteX1" fmla="*/ 35718 w 523875"/>
              <a:gd name="connsiteY1" fmla="*/ 307181 h 609600"/>
              <a:gd name="connsiteX2" fmla="*/ 126206 w 523875"/>
              <a:gd name="connsiteY2" fmla="*/ 431006 h 609600"/>
              <a:gd name="connsiteX3" fmla="*/ 271462 w 523875"/>
              <a:gd name="connsiteY3" fmla="*/ 552450 h 609600"/>
              <a:gd name="connsiteX4" fmla="*/ 514350 w 523875"/>
              <a:gd name="connsiteY4" fmla="*/ 609600 h 609600"/>
              <a:gd name="connsiteX5" fmla="*/ 523875 w 523875"/>
              <a:gd name="connsiteY5" fmla="*/ 511968 h 609600"/>
              <a:gd name="connsiteX6" fmla="*/ 414337 w 523875"/>
              <a:gd name="connsiteY6" fmla="*/ 307181 h 609600"/>
              <a:gd name="connsiteX7" fmla="*/ 211931 w 523875"/>
              <a:gd name="connsiteY7" fmla="*/ 104775 h 609600"/>
              <a:gd name="connsiteX8" fmla="*/ 83343 w 523875"/>
              <a:gd name="connsiteY8" fmla="*/ 0 h 609600"/>
              <a:gd name="connsiteX9" fmla="*/ 0 w 523875"/>
              <a:gd name="connsiteY9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875" h="609600">
                <a:moveTo>
                  <a:pt x="0" y="0"/>
                </a:moveTo>
                <a:lnTo>
                  <a:pt x="35718" y="307181"/>
                </a:lnTo>
                <a:lnTo>
                  <a:pt x="126206" y="431006"/>
                </a:lnTo>
                <a:lnTo>
                  <a:pt x="271462" y="552450"/>
                </a:lnTo>
                <a:lnTo>
                  <a:pt x="514350" y="609600"/>
                </a:lnTo>
                <a:lnTo>
                  <a:pt x="523875" y="511968"/>
                </a:lnTo>
                <a:lnTo>
                  <a:pt x="414337" y="307181"/>
                </a:lnTo>
                <a:lnTo>
                  <a:pt x="211931" y="104775"/>
                </a:lnTo>
                <a:lnTo>
                  <a:pt x="833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515073" y="3406785"/>
            <a:ext cx="330398" cy="417909"/>
          </a:xfrm>
          <a:custGeom>
            <a:avLst/>
            <a:gdLst>
              <a:gd name="connsiteX0" fmla="*/ 0 w 440531"/>
              <a:gd name="connsiteY0" fmla="*/ 0 h 557212"/>
              <a:gd name="connsiteX1" fmla="*/ 21431 w 440531"/>
              <a:gd name="connsiteY1" fmla="*/ 269081 h 557212"/>
              <a:gd name="connsiteX2" fmla="*/ 126206 w 440531"/>
              <a:gd name="connsiteY2" fmla="*/ 392906 h 557212"/>
              <a:gd name="connsiteX3" fmla="*/ 271462 w 440531"/>
              <a:gd name="connsiteY3" fmla="*/ 526256 h 557212"/>
              <a:gd name="connsiteX4" fmla="*/ 440531 w 440531"/>
              <a:gd name="connsiteY4" fmla="*/ 557212 h 557212"/>
              <a:gd name="connsiteX5" fmla="*/ 404812 w 440531"/>
              <a:gd name="connsiteY5" fmla="*/ 457200 h 557212"/>
              <a:gd name="connsiteX6" fmla="*/ 323850 w 440531"/>
              <a:gd name="connsiteY6" fmla="*/ 300037 h 557212"/>
              <a:gd name="connsiteX7" fmla="*/ 230981 w 440531"/>
              <a:gd name="connsiteY7" fmla="*/ 204787 h 557212"/>
              <a:gd name="connsiteX8" fmla="*/ 0 w 440531"/>
              <a:gd name="connsiteY8" fmla="*/ 0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531" h="557212">
                <a:moveTo>
                  <a:pt x="0" y="0"/>
                </a:moveTo>
                <a:lnTo>
                  <a:pt x="21431" y="269081"/>
                </a:lnTo>
                <a:lnTo>
                  <a:pt x="126206" y="392906"/>
                </a:lnTo>
                <a:lnTo>
                  <a:pt x="271462" y="526256"/>
                </a:lnTo>
                <a:lnTo>
                  <a:pt x="440531" y="557212"/>
                </a:lnTo>
                <a:lnTo>
                  <a:pt x="404812" y="457200"/>
                </a:lnTo>
                <a:lnTo>
                  <a:pt x="323850" y="300037"/>
                </a:lnTo>
                <a:lnTo>
                  <a:pt x="230981" y="2047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563837" y="3451221"/>
            <a:ext cx="266105" cy="348258"/>
          </a:xfrm>
          <a:custGeom>
            <a:avLst/>
            <a:gdLst>
              <a:gd name="connsiteX0" fmla="*/ 0 w 354806"/>
              <a:gd name="connsiteY0" fmla="*/ 0 h 464344"/>
              <a:gd name="connsiteX1" fmla="*/ 69056 w 354806"/>
              <a:gd name="connsiteY1" fmla="*/ 52388 h 464344"/>
              <a:gd name="connsiteX2" fmla="*/ 169069 w 354806"/>
              <a:gd name="connsiteY2" fmla="*/ 169069 h 464344"/>
              <a:gd name="connsiteX3" fmla="*/ 257175 w 354806"/>
              <a:gd name="connsiteY3" fmla="*/ 245269 h 464344"/>
              <a:gd name="connsiteX4" fmla="*/ 345281 w 354806"/>
              <a:gd name="connsiteY4" fmla="*/ 409575 h 464344"/>
              <a:gd name="connsiteX5" fmla="*/ 354806 w 354806"/>
              <a:gd name="connsiteY5" fmla="*/ 464344 h 464344"/>
              <a:gd name="connsiteX6" fmla="*/ 233362 w 354806"/>
              <a:gd name="connsiteY6" fmla="*/ 431006 h 464344"/>
              <a:gd name="connsiteX7" fmla="*/ 11906 w 354806"/>
              <a:gd name="connsiteY7" fmla="*/ 161925 h 464344"/>
              <a:gd name="connsiteX8" fmla="*/ 0 w 354806"/>
              <a:gd name="connsiteY8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06" h="464344">
                <a:moveTo>
                  <a:pt x="0" y="0"/>
                </a:moveTo>
                <a:lnTo>
                  <a:pt x="69056" y="52388"/>
                </a:lnTo>
                <a:lnTo>
                  <a:pt x="169069" y="169069"/>
                </a:lnTo>
                <a:lnTo>
                  <a:pt x="257175" y="245269"/>
                </a:lnTo>
                <a:lnTo>
                  <a:pt x="345281" y="409575"/>
                </a:lnTo>
                <a:lnTo>
                  <a:pt x="354806" y="464344"/>
                </a:lnTo>
                <a:lnTo>
                  <a:pt x="233362" y="431006"/>
                </a:lnTo>
                <a:lnTo>
                  <a:pt x="11906" y="1619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9058" y="3557830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9126" y="3596716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84953" y="3648646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43" name="Freeform 42"/>
          <p:cNvSpPr/>
          <p:nvPr/>
        </p:nvSpPr>
        <p:spPr>
          <a:xfrm>
            <a:off x="3458247" y="3400464"/>
            <a:ext cx="331886" cy="408506"/>
          </a:xfrm>
          <a:custGeom>
            <a:avLst/>
            <a:gdLst>
              <a:gd name="connsiteX0" fmla="*/ 0 w 354806"/>
              <a:gd name="connsiteY0" fmla="*/ 0 h 464344"/>
              <a:gd name="connsiteX1" fmla="*/ 69056 w 354806"/>
              <a:gd name="connsiteY1" fmla="*/ 52388 h 464344"/>
              <a:gd name="connsiteX2" fmla="*/ 169069 w 354806"/>
              <a:gd name="connsiteY2" fmla="*/ 169069 h 464344"/>
              <a:gd name="connsiteX3" fmla="*/ 257175 w 354806"/>
              <a:gd name="connsiteY3" fmla="*/ 245269 h 464344"/>
              <a:gd name="connsiteX4" fmla="*/ 345281 w 354806"/>
              <a:gd name="connsiteY4" fmla="*/ 409575 h 464344"/>
              <a:gd name="connsiteX5" fmla="*/ 354806 w 354806"/>
              <a:gd name="connsiteY5" fmla="*/ 464344 h 464344"/>
              <a:gd name="connsiteX6" fmla="*/ 233362 w 354806"/>
              <a:gd name="connsiteY6" fmla="*/ 431006 h 464344"/>
              <a:gd name="connsiteX7" fmla="*/ 11906 w 354806"/>
              <a:gd name="connsiteY7" fmla="*/ 161925 h 464344"/>
              <a:gd name="connsiteX8" fmla="*/ 0 w 354806"/>
              <a:gd name="connsiteY8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06" h="464344">
                <a:moveTo>
                  <a:pt x="0" y="0"/>
                </a:moveTo>
                <a:lnTo>
                  <a:pt x="69056" y="52388"/>
                </a:lnTo>
                <a:lnTo>
                  <a:pt x="169069" y="169069"/>
                </a:lnTo>
                <a:lnTo>
                  <a:pt x="257175" y="245269"/>
                </a:lnTo>
                <a:lnTo>
                  <a:pt x="345281" y="409575"/>
                </a:lnTo>
                <a:lnTo>
                  <a:pt x="354806" y="464344"/>
                </a:lnTo>
                <a:lnTo>
                  <a:pt x="233362" y="431006"/>
                </a:lnTo>
                <a:lnTo>
                  <a:pt x="11906" y="1619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58069" y="3294766"/>
            <a:ext cx="896816" cy="861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232817" y="3395329"/>
            <a:ext cx="559594" cy="657225"/>
          </a:xfrm>
          <a:custGeom>
            <a:avLst/>
            <a:gdLst>
              <a:gd name="connsiteX0" fmla="*/ 50800 w 746125"/>
              <a:gd name="connsiteY0" fmla="*/ 257175 h 876300"/>
              <a:gd name="connsiteX1" fmla="*/ 50800 w 746125"/>
              <a:gd name="connsiteY1" fmla="*/ 257175 h 876300"/>
              <a:gd name="connsiteX2" fmla="*/ 50800 w 746125"/>
              <a:gd name="connsiteY2" fmla="*/ 92075 h 876300"/>
              <a:gd name="connsiteX3" fmla="*/ 82550 w 746125"/>
              <a:gd name="connsiteY3" fmla="*/ 41275 h 876300"/>
              <a:gd name="connsiteX4" fmla="*/ 171450 w 746125"/>
              <a:gd name="connsiteY4" fmla="*/ 0 h 876300"/>
              <a:gd name="connsiteX5" fmla="*/ 279400 w 746125"/>
              <a:gd name="connsiteY5" fmla="*/ 3175 h 876300"/>
              <a:gd name="connsiteX6" fmla="*/ 428625 w 746125"/>
              <a:gd name="connsiteY6" fmla="*/ 107950 h 876300"/>
              <a:gd name="connsiteX7" fmla="*/ 527050 w 746125"/>
              <a:gd name="connsiteY7" fmla="*/ 219075 h 876300"/>
              <a:gd name="connsiteX8" fmla="*/ 552450 w 746125"/>
              <a:gd name="connsiteY8" fmla="*/ 238125 h 876300"/>
              <a:gd name="connsiteX9" fmla="*/ 644525 w 746125"/>
              <a:gd name="connsiteY9" fmla="*/ 339725 h 876300"/>
              <a:gd name="connsiteX10" fmla="*/ 746125 w 746125"/>
              <a:gd name="connsiteY10" fmla="*/ 527050 h 876300"/>
              <a:gd name="connsiteX11" fmla="*/ 711200 w 746125"/>
              <a:gd name="connsiteY11" fmla="*/ 758825 h 876300"/>
              <a:gd name="connsiteX12" fmla="*/ 590550 w 746125"/>
              <a:gd name="connsiteY12" fmla="*/ 876300 h 876300"/>
              <a:gd name="connsiteX13" fmla="*/ 555625 w 746125"/>
              <a:gd name="connsiteY13" fmla="*/ 876300 h 876300"/>
              <a:gd name="connsiteX14" fmla="*/ 298450 w 746125"/>
              <a:gd name="connsiteY14" fmla="*/ 803275 h 876300"/>
              <a:gd name="connsiteX15" fmla="*/ 0 w 746125"/>
              <a:gd name="connsiteY15" fmla="*/ 698500 h 876300"/>
              <a:gd name="connsiteX16" fmla="*/ 19050 w 746125"/>
              <a:gd name="connsiteY16" fmla="*/ 527050 h 876300"/>
              <a:gd name="connsiteX17" fmla="*/ 98425 w 746125"/>
              <a:gd name="connsiteY17" fmla="*/ 492125 h 876300"/>
              <a:gd name="connsiteX18" fmla="*/ 171450 w 746125"/>
              <a:gd name="connsiteY18" fmla="*/ 463550 h 876300"/>
              <a:gd name="connsiteX19" fmla="*/ 123825 w 746125"/>
              <a:gd name="connsiteY19" fmla="*/ 377825 h 876300"/>
              <a:gd name="connsiteX20" fmla="*/ 60325 w 746125"/>
              <a:gd name="connsiteY20" fmla="*/ 339725 h 876300"/>
              <a:gd name="connsiteX21" fmla="*/ 50800 w 746125"/>
              <a:gd name="connsiteY21" fmla="*/ 257175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6125" h="876300">
                <a:moveTo>
                  <a:pt x="50800" y="257175"/>
                </a:moveTo>
                <a:lnTo>
                  <a:pt x="50800" y="257175"/>
                </a:lnTo>
                <a:lnTo>
                  <a:pt x="50800" y="92075"/>
                </a:lnTo>
                <a:lnTo>
                  <a:pt x="82550" y="41275"/>
                </a:lnTo>
                <a:lnTo>
                  <a:pt x="171450" y="0"/>
                </a:lnTo>
                <a:lnTo>
                  <a:pt x="279400" y="3175"/>
                </a:lnTo>
                <a:lnTo>
                  <a:pt x="428625" y="107950"/>
                </a:lnTo>
                <a:lnTo>
                  <a:pt x="527050" y="219075"/>
                </a:lnTo>
                <a:cubicBezTo>
                  <a:pt x="550493" y="235820"/>
                  <a:pt x="542837" y="228512"/>
                  <a:pt x="552450" y="238125"/>
                </a:cubicBezTo>
                <a:lnTo>
                  <a:pt x="644525" y="339725"/>
                </a:lnTo>
                <a:lnTo>
                  <a:pt x="746125" y="527050"/>
                </a:lnTo>
                <a:lnTo>
                  <a:pt x="711200" y="758825"/>
                </a:lnTo>
                <a:lnTo>
                  <a:pt x="590550" y="876300"/>
                </a:lnTo>
                <a:lnTo>
                  <a:pt x="555625" y="876300"/>
                </a:lnTo>
                <a:lnTo>
                  <a:pt x="298450" y="803275"/>
                </a:lnTo>
                <a:lnTo>
                  <a:pt x="0" y="698500"/>
                </a:lnTo>
                <a:lnTo>
                  <a:pt x="19050" y="527050"/>
                </a:lnTo>
                <a:lnTo>
                  <a:pt x="98425" y="492125"/>
                </a:lnTo>
                <a:lnTo>
                  <a:pt x="171450" y="463550"/>
                </a:lnTo>
                <a:lnTo>
                  <a:pt x="123825" y="377825"/>
                </a:lnTo>
                <a:lnTo>
                  <a:pt x="60325" y="339725"/>
                </a:lnTo>
                <a:lnTo>
                  <a:pt x="50800" y="2571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387598" y="3375865"/>
            <a:ext cx="433388" cy="464758"/>
          </a:xfrm>
          <a:custGeom>
            <a:avLst/>
            <a:gdLst>
              <a:gd name="connsiteX0" fmla="*/ 0 w 577850"/>
              <a:gd name="connsiteY0" fmla="*/ 3727 h 619677"/>
              <a:gd name="connsiteX1" fmla="*/ 117475 w 577850"/>
              <a:gd name="connsiteY1" fmla="*/ 16427 h 619677"/>
              <a:gd name="connsiteX2" fmla="*/ 282575 w 577850"/>
              <a:gd name="connsiteY2" fmla="*/ 133902 h 619677"/>
              <a:gd name="connsiteX3" fmla="*/ 517525 w 577850"/>
              <a:gd name="connsiteY3" fmla="*/ 422827 h 619677"/>
              <a:gd name="connsiteX4" fmla="*/ 577850 w 577850"/>
              <a:gd name="connsiteY4" fmla="*/ 619677 h 61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50" h="619677">
                <a:moveTo>
                  <a:pt x="0" y="3727"/>
                </a:moveTo>
                <a:cubicBezTo>
                  <a:pt x="35189" y="-771"/>
                  <a:pt x="70379" y="-5269"/>
                  <a:pt x="117475" y="16427"/>
                </a:cubicBezTo>
                <a:cubicBezTo>
                  <a:pt x="164571" y="38123"/>
                  <a:pt x="215900" y="66169"/>
                  <a:pt x="282575" y="133902"/>
                </a:cubicBezTo>
                <a:cubicBezTo>
                  <a:pt x="349250" y="201635"/>
                  <a:pt x="468313" y="341865"/>
                  <a:pt x="517525" y="422827"/>
                </a:cubicBezTo>
                <a:cubicBezTo>
                  <a:pt x="566737" y="503789"/>
                  <a:pt x="565150" y="575227"/>
                  <a:pt x="577850" y="619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489991" y="3375865"/>
            <a:ext cx="354806" cy="405227"/>
          </a:xfrm>
          <a:custGeom>
            <a:avLst/>
            <a:gdLst>
              <a:gd name="connsiteX0" fmla="*/ 0 w 463550"/>
              <a:gd name="connsiteY0" fmla="*/ 0 h 549275"/>
              <a:gd name="connsiteX1" fmla="*/ 149225 w 463550"/>
              <a:gd name="connsiteY1" fmla="*/ 73025 h 549275"/>
              <a:gd name="connsiteX2" fmla="*/ 320675 w 463550"/>
              <a:gd name="connsiteY2" fmla="*/ 266700 h 549275"/>
              <a:gd name="connsiteX3" fmla="*/ 415925 w 463550"/>
              <a:gd name="connsiteY3" fmla="*/ 412750 h 549275"/>
              <a:gd name="connsiteX4" fmla="*/ 463550 w 463550"/>
              <a:gd name="connsiteY4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50" h="549275">
                <a:moveTo>
                  <a:pt x="0" y="0"/>
                </a:moveTo>
                <a:cubicBezTo>
                  <a:pt x="47889" y="14287"/>
                  <a:pt x="95779" y="28575"/>
                  <a:pt x="149225" y="73025"/>
                </a:cubicBezTo>
                <a:cubicBezTo>
                  <a:pt x="202671" y="117475"/>
                  <a:pt x="276225" y="210079"/>
                  <a:pt x="320675" y="266700"/>
                </a:cubicBezTo>
                <a:cubicBezTo>
                  <a:pt x="365125" y="323321"/>
                  <a:pt x="392112" y="365654"/>
                  <a:pt x="415925" y="412750"/>
                </a:cubicBezTo>
                <a:cubicBezTo>
                  <a:pt x="439738" y="459846"/>
                  <a:pt x="448204" y="487363"/>
                  <a:pt x="463550" y="5492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620961" y="3411998"/>
            <a:ext cx="197644" cy="235744"/>
          </a:xfrm>
          <a:custGeom>
            <a:avLst/>
            <a:gdLst>
              <a:gd name="connsiteX0" fmla="*/ 0 w 263525"/>
              <a:gd name="connsiteY0" fmla="*/ 0 h 314325"/>
              <a:gd name="connsiteX1" fmla="*/ 120650 w 263525"/>
              <a:gd name="connsiteY1" fmla="*/ 104775 h 314325"/>
              <a:gd name="connsiteX2" fmla="*/ 225425 w 263525"/>
              <a:gd name="connsiteY2" fmla="*/ 244475 h 314325"/>
              <a:gd name="connsiteX3" fmla="*/ 263525 w 263525"/>
              <a:gd name="connsiteY3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25" h="314325">
                <a:moveTo>
                  <a:pt x="0" y="0"/>
                </a:moveTo>
                <a:cubicBezTo>
                  <a:pt x="41539" y="32014"/>
                  <a:pt x="83079" y="64029"/>
                  <a:pt x="120650" y="104775"/>
                </a:cubicBezTo>
                <a:cubicBezTo>
                  <a:pt x="158221" y="145521"/>
                  <a:pt x="201613" y="209550"/>
                  <a:pt x="225425" y="244475"/>
                </a:cubicBezTo>
                <a:cubicBezTo>
                  <a:pt x="249237" y="279400"/>
                  <a:pt x="263525" y="314325"/>
                  <a:pt x="263525" y="3143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11397" y="3266067"/>
            <a:ext cx="256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0.5m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44473" y="3289843"/>
            <a:ext cx="272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1.0m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52741" y="3399641"/>
            <a:ext cx="258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1.5m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94138" y="3097972"/>
            <a:ext cx="12205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solidFill>
                  <a:srgbClr val="FF0000"/>
                </a:solidFill>
              </a:rPr>
              <a:t>DAMAGE MAP</a:t>
            </a:r>
          </a:p>
        </p:txBody>
      </p:sp>
      <p:sp>
        <p:nvSpPr>
          <p:cNvPr id="53" name="Freeform 52"/>
          <p:cNvSpPr/>
          <p:nvPr/>
        </p:nvSpPr>
        <p:spPr>
          <a:xfrm>
            <a:off x="3393552" y="3403664"/>
            <a:ext cx="392906" cy="457200"/>
          </a:xfrm>
          <a:custGeom>
            <a:avLst/>
            <a:gdLst>
              <a:gd name="connsiteX0" fmla="*/ 0 w 523875"/>
              <a:gd name="connsiteY0" fmla="*/ 0 h 609600"/>
              <a:gd name="connsiteX1" fmla="*/ 35718 w 523875"/>
              <a:gd name="connsiteY1" fmla="*/ 307181 h 609600"/>
              <a:gd name="connsiteX2" fmla="*/ 126206 w 523875"/>
              <a:gd name="connsiteY2" fmla="*/ 431006 h 609600"/>
              <a:gd name="connsiteX3" fmla="*/ 271462 w 523875"/>
              <a:gd name="connsiteY3" fmla="*/ 552450 h 609600"/>
              <a:gd name="connsiteX4" fmla="*/ 514350 w 523875"/>
              <a:gd name="connsiteY4" fmla="*/ 609600 h 609600"/>
              <a:gd name="connsiteX5" fmla="*/ 523875 w 523875"/>
              <a:gd name="connsiteY5" fmla="*/ 511968 h 609600"/>
              <a:gd name="connsiteX6" fmla="*/ 414337 w 523875"/>
              <a:gd name="connsiteY6" fmla="*/ 307181 h 609600"/>
              <a:gd name="connsiteX7" fmla="*/ 211931 w 523875"/>
              <a:gd name="connsiteY7" fmla="*/ 104775 h 609600"/>
              <a:gd name="connsiteX8" fmla="*/ 83343 w 523875"/>
              <a:gd name="connsiteY8" fmla="*/ 0 h 609600"/>
              <a:gd name="connsiteX9" fmla="*/ 0 w 523875"/>
              <a:gd name="connsiteY9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875" h="609600">
                <a:moveTo>
                  <a:pt x="0" y="0"/>
                </a:moveTo>
                <a:lnTo>
                  <a:pt x="35718" y="307181"/>
                </a:lnTo>
                <a:lnTo>
                  <a:pt x="126206" y="431006"/>
                </a:lnTo>
                <a:lnTo>
                  <a:pt x="271462" y="552450"/>
                </a:lnTo>
                <a:lnTo>
                  <a:pt x="514350" y="609600"/>
                </a:lnTo>
                <a:lnTo>
                  <a:pt x="523875" y="511968"/>
                </a:lnTo>
                <a:lnTo>
                  <a:pt x="414337" y="307181"/>
                </a:lnTo>
                <a:lnTo>
                  <a:pt x="211931" y="104775"/>
                </a:lnTo>
                <a:lnTo>
                  <a:pt x="833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460873" y="3405662"/>
            <a:ext cx="330398" cy="417909"/>
          </a:xfrm>
          <a:custGeom>
            <a:avLst/>
            <a:gdLst>
              <a:gd name="connsiteX0" fmla="*/ 0 w 440531"/>
              <a:gd name="connsiteY0" fmla="*/ 0 h 557212"/>
              <a:gd name="connsiteX1" fmla="*/ 21431 w 440531"/>
              <a:gd name="connsiteY1" fmla="*/ 269081 h 557212"/>
              <a:gd name="connsiteX2" fmla="*/ 126206 w 440531"/>
              <a:gd name="connsiteY2" fmla="*/ 392906 h 557212"/>
              <a:gd name="connsiteX3" fmla="*/ 271462 w 440531"/>
              <a:gd name="connsiteY3" fmla="*/ 526256 h 557212"/>
              <a:gd name="connsiteX4" fmla="*/ 440531 w 440531"/>
              <a:gd name="connsiteY4" fmla="*/ 557212 h 557212"/>
              <a:gd name="connsiteX5" fmla="*/ 404812 w 440531"/>
              <a:gd name="connsiteY5" fmla="*/ 457200 h 557212"/>
              <a:gd name="connsiteX6" fmla="*/ 323850 w 440531"/>
              <a:gd name="connsiteY6" fmla="*/ 300037 h 557212"/>
              <a:gd name="connsiteX7" fmla="*/ 230981 w 440531"/>
              <a:gd name="connsiteY7" fmla="*/ 204787 h 557212"/>
              <a:gd name="connsiteX8" fmla="*/ 0 w 440531"/>
              <a:gd name="connsiteY8" fmla="*/ 0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531" h="557212">
                <a:moveTo>
                  <a:pt x="0" y="0"/>
                </a:moveTo>
                <a:lnTo>
                  <a:pt x="21431" y="269081"/>
                </a:lnTo>
                <a:lnTo>
                  <a:pt x="126206" y="392906"/>
                </a:lnTo>
                <a:lnTo>
                  <a:pt x="271462" y="526256"/>
                </a:lnTo>
                <a:lnTo>
                  <a:pt x="440531" y="557212"/>
                </a:lnTo>
                <a:lnTo>
                  <a:pt x="404812" y="457200"/>
                </a:lnTo>
                <a:lnTo>
                  <a:pt x="323850" y="300037"/>
                </a:lnTo>
                <a:lnTo>
                  <a:pt x="230981" y="2047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3509637" y="3450098"/>
            <a:ext cx="266105" cy="348258"/>
          </a:xfrm>
          <a:custGeom>
            <a:avLst/>
            <a:gdLst>
              <a:gd name="connsiteX0" fmla="*/ 0 w 354806"/>
              <a:gd name="connsiteY0" fmla="*/ 0 h 464344"/>
              <a:gd name="connsiteX1" fmla="*/ 69056 w 354806"/>
              <a:gd name="connsiteY1" fmla="*/ 52388 h 464344"/>
              <a:gd name="connsiteX2" fmla="*/ 169069 w 354806"/>
              <a:gd name="connsiteY2" fmla="*/ 169069 h 464344"/>
              <a:gd name="connsiteX3" fmla="*/ 257175 w 354806"/>
              <a:gd name="connsiteY3" fmla="*/ 245269 h 464344"/>
              <a:gd name="connsiteX4" fmla="*/ 345281 w 354806"/>
              <a:gd name="connsiteY4" fmla="*/ 409575 h 464344"/>
              <a:gd name="connsiteX5" fmla="*/ 354806 w 354806"/>
              <a:gd name="connsiteY5" fmla="*/ 464344 h 464344"/>
              <a:gd name="connsiteX6" fmla="*/ 233362 w 354806"/>
              <a:gd name="connsiteY6" fmla="*/ 431006 h 464344"/>
              <a:gd name="connsiteX7" fmla="*/ 11906 w 354806"/>
              <a:gd name="connsiteY7" fmla="*/ 161925 h 464344"/>
              <a:gd name="connsiteX8" fmla="*/ 0 w 354806"/>
              <a:gd name="connsiteY8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06" h="464344">
                <a:moveTo>
                  <a:pt x="0" y="0"/>
                </a:moveTo>
                <a:lnTo>
                  <a:pt x="69056" y="52388"/>
                </a:lnTo>
                <a:lnTo>
                  <a:pt x="169069" y="169069"/>
                </a:lnTo>
                <a:lnTo>
                  <a:pt x="257175" y="245269"/>
                </a:lnTo>
                <a:lnTo>
                  <a:pt x="345281" y="409575"/>
                </a:lnTo>
                <a:lnTo>
                  <a:pt x="354806" y="464344"/>
                </a:lnTo>
                <a:lnTo>
                  <a:pt x="233362" y="431006"/>
                </a:lnTo>
                <a:lnTo>
                  <a:pt x="11906" y="1619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4858" y="3556707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74926" y="3595592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30753" y="3647522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59" name="Explosion 1 58"/>
          <p:cNvSpPr/>
          <p:nvPr/>
        </p:nvSpPr>
        <p:spPr>
          <a:xfrm>
            <a:off x="3428675" y="3446198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60" name="Explosion 1 59"/>
          <p:cNvSpPr/>
          <p:nvPr/>
        </p:nvSpPr>
        <p:spPr>
          <a:xfrm>
            <a:off x="3501085" y="3453498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61" name="Explosion 1 60"/>
          <p:cNvSpPr/>
          <p:nvPr/>
        </p:nvSpPr>
        <p:spPr>
          <a:xfrm>
            <a:off x="3615385" y="3567798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62" name="Explosion 1 61"/>
          <p:cNvSpPr/>
          <p:nvPr/>
        </p:nvSpPr>
        <p:spPr>
          <a:xfrm>
            <a:off x="3708779" y="3682704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63" name="Explosion 1 62"/>
          <p:cNvSpPr/>
          <p:nvPr/>
        </p:nvSpPr>
        <p:spPr>
          <a:xfrm>
            <a:off x="3522638" y="3754015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3464515" y="4637896"/>
            <a:ext cx="331886" cy="408506"/>
          </a:xfrm>
          <a:custGeom>
            <a:avLst/>
            <a:gdLst>
              <a:gd name="connsiteX0" fmla="*/ 0 w 354806"/>
              <a:gd name="connsiteY0" fmla="*/ 0 h 464344"/>
              <a:gd name="connsiteX1" fmla="*/ 69056 w 354806"/>
              <a:gd name="connsiteY1" fmla="*/ 52388 h 464344"/>
              <a:gd name="connsiteX2" fmla="*/ 169069 w 354806"/>
              <a:gd name="connsiteY2" fmla="*/ 169069 h 464344"/>
              <a:gd name="connsiteX3" fmla="*/ 257175 w 354806"/>
              <a:gd name="connsiteY3" fmla="*/ 245269 h 464344"/>
              <a:gd name="connsiteX4" fmla="*/ 345281 w 354806"/>
              <a:gd name="connsiteY4" fmla="*/ 409575 h 464344"/>
              <a:gd name="connsiteX5" fmla="*/ 354806 w 354806"/>
              <a:gd name="connsiteY5" fmla="*/ 464344 h 464344"/>
              <a:gd name="connsiteX6" fmla="*/ 233362 w 354806"/>
              <a:gd name="connsiteY6" fmla="*/ 431006 h 464344"/>
              <a:gd name="connsiteX7" fmla="*/ 11906 w 354806"/>
              <a:gd name="connsiteY7" fmla="*/ 161925 h 464344"/>
              <a:gd name="connsiteX8" fmla="*/ 0 w 354806"/>
              <a:gd name="connsiteY8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06" h="464344">
                <a:moveTo>
                  <a:pt x="0" y="0"/>
                </a:moveTo>
                <a:lnTo>
                  <a:pt x="69056" y="52388"/>
                </a:lnTo>
                <a:lnTo>
                  <a:pt x="169069" y="169069"/>
                </a:lnTo>
                <a:lnTo>
                  <a:pt x="257175" y="245269"/>
                </a:lnTo>
                <a:lnTo>
                  <a:pt x="345281" y="409575"/>
                </a:lnTo>
                <a:lnTo>
                  <a:pt x="354806" y="464344"/>
                </a:lnTo>
                <a:lnTo>
                  <a:pt x="233362" y="431006"/>
                </a:lnTo>
                <a:lnTo>
                  <a:pt x="11906" y="1619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64338" y="4532198"/>
            <a:ext cx="896816" cy="861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3239085" y="4632761"/>
            <a:ext cx="559594" cy="657225"/>
          </a:xfrm>
          <a:custGeom>
            <a:avLst/>
            <a:gdLst>
              <a:gd name="connsiteX0" fmla="*/ 50800 w 746125"/>
              <a:gd name="connsiteY0" fmla="*/ 257175 h 876300"/>
              <a:gd name="connsiteX1" fmla="*/ 50800 w 746125"/>
              <a:gd name="connsiteY1" fmla="*/ 257175 h 876300"/>
              <a:gd name="connsiteX2" fmla="*/ 50800 w 746125"/>
              <a:gd name="connsiteY2" fmla="*/ 92075 h 876300"/>
              <a:gd name="connsiteX3" fmla="*/ 82550 w 746125"/>
              <a:gd name="connsiteY3" fmla="*/ 41275 h 876300"/>
              <a:gd name="connsiteX4" fmla="*/ 171450 w 746125"/>
              <a:gd name="connsiteY4" fmla="*/ 0 h 876300"/>
              <a:gd name="connsiteX5" fmla="*/ 279400 w 746125"/>
              <a:gd name="connsiteY5" fmla="*/ 3175 h 876300"/>
              <a:gd name="connsiteX6" fmla="*/ 428625 w 746125"/>
              <a:gd name="connsiteY6" fmla="*/ 107950 h 876300"/>
              <a:gd name="connsiteX7" fmla="*/ 527050 w 746125"/>
              <a:gd name="connsiteY7" fmla="*/ 219075 h 876300"/>
              <a:gd name="connsiteX8" fmla="*/ 552450 w 746125"/>
              <a:gd name="connsiteY8" fmla="*/ 238125 h 876300"/>
              <a:gd name="connsiteX9" fmla="*/ 644525 w 746125"/>
              <a:gd name="connsiteY9" fmla="*/ 339725 h 876300"/>
              <a:gd name="connsiteX10" fmla="*/ 746125 w 746125"/>
              <a:gd name="connsiteY10" fmla="*/ 527050 h 876300"/>
              <a:gd name="connsiteX11" fmla="*/ 711200 w 746125"/>
              <a:gd name="connsiteY11" fmla="*/ 758825 h 876300"/>
              <a:gd name="connsiteX12" fmla="*/ 590550 w 746125"/>
              <a:gd name="connsiteY12" fmla="*/ 876300 h 876300"/>
              <a:gd name="connsiteX13" fmla="*/ 555625 w 746125"/>
              <a:gd name="connsiteY13" fmla="*/ 876300 h 876300"/>
              <a:gd name="connsiteX14" fmla="*/ 298450 w 746125"/>
              <a:gd name="connsiteY14" fmla="*/ 803275 h 876300"/>
              <a:gd name="connsiteX15" fmla="*/ 0 w 746125"/>
              <a:gd name="connsiteY15" fmla="*/ 698500 h 876300"/>
              <a:gd name="connsiteX16" fmla="*/ 19050 w 746125"/>
              <a:gd name="connsiteY16" fmla="*/ 527050 h 876300"/>
              <a:gd name="connsiteX17" fmla="*/ 98425 w 746125"/>
              <a:gd name="connsiteY17" fmla="*/ 492125 h 876300"/>
              <a:gd name="connsiteX18" fmla="*/ 171450 w 746125"/>
              <a:gd name="connsiteY18" fmla="*/ 463550 h 876300"/>
              <a:gd name="connsiteX19" fmla="*/ 123825 w 746125"/>
              <a:gd name="connsiteY19" fmla="*/ 377825 h 876300"/>
              <a:gd name="connsiteX20" fmla="*/ 60325 w 746125"/>
              <a:gd name="connsiteY20" fmla="*/ 339725 h 876300"/>
              <a:gd name="connsiteX21" fmla="*/ 50800 w 746125"/>
              <a:gd name="connsiteY21" fmla="*/ 257175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6125" h="876300">
                <a:moveTo>
                  <a:pt x="50800" y="257175"/>
                </a:moveTo>
                <a:lnTo>
                  <a:pt x="50800" y="257175"/>
                </a:lnTo>
                <a:lnTo>
                  <a:pt x="50800" y="92075"/>
                </a:lnTo>
                <a:lnTo>
                  <a:pt x="82550" y="41275"/>
                </a:lnTo>
                <a:lnTo>
                  <a:pt x="171450" y="0"/>
                </a:lnTo>
                <a:lnTo>
                  <a:pt x="279400" y="3175"/>
                </a:lnTo>
                <a:lnTo>
                  <a:pt x="428625" y="107950"/>
                </a:lnTo>
                <a:lnTo>
                  <a:pt x="527050" y="219075"/>
                </a:lnTo>
                <a:cubicBezTo>
                  <a:pt x="550493" y="235820"/>
                  <a:pt x="542837" y="228512"/>
                  <a:pt x="552450" y="238125"/>
                </a:cubicBezTo>
                <a:lnTo>
                  <a:pt x="644525" y="339725"/>
                </a:lnTo>
                <a:lnTo>
                  <a:pt x="746125" y="527050"/>
                </a:lnTo>
                <a:lnTo>
                  <a:pt x="711200" y="758825"/>
                </a:lnTo>
                <a:lnTo>
                  <a:pt x="590550" y="876300"/>
                </a:lnTo>
                <a:lnTo>
                  <a:pt x="555625" y="876300"/>
                </a:lnTo>
                <a:lnTo>
                  <a:pt x="298450" y="803275"/>
                </a:lnTo>
                <a:lnTo>
                  <a:pt x="0" y="698500"/>
                </a:lnTo>
                <a:lnTo>
                  <a:pt x="19050" y="527050"/>
                </a:lnTo>
                <a:lnTo>
                  <a:pt x="98425" y="492125"/>
                </a:lnTo>
                <a:lnTo>
                  <a:pt x="171450" y="463550"/>
                </a:lnTo>
                <a:lnTo>
                  <a:pt x="123825" y="377825"/>
                </a:lnTo>
                <a:lnTo>
                  <a:pt x="60325" y="339725"/>
                </a:lnTo>
                <a:lnTo>
                  <a:pt x="50800" y="2571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3393866" y="4613297"/>
            <a:ext cx="433388" cy="464758"/>
          </a:xfrm>
          <a:custGeom>
            <a:avLst/>
            <a:gdLst>
              <a:gd name="connsiteX0" fmla="*/ 0 w 577850"/>
              <a:gd name="connsiteY0" fmla="*/ 3727 h 619677"/>
              <a:gd name="connsiteX1" fmla="*/ 117475 w 577850"/>
              <a:gd name="connsiteY1" fmla="*/ 16427 h 619677"/>
              <a:gd name="connsiteX2" fmla="*/ 282575 w 577850"/>
              <a:gd name="connsiteY2" fmla="*/ 133902 h 619677"/>
              <a:gd name="connsiteX3" fmla="*/ 517525 w 577850"/>
              <a:gd name="connsiteY3" fmla="*/ 422827 h 619677"/>
              <a:gd name="connsiteX4" fmla="*/ 577850 w 577850"/>
              <a:gd name="connsiteY4" fmla="*/ 619677 h 61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50" h="619677">
                <a:moveTo>
                  <a:pt x="0" y="3727"/>
                </a:moveTo>
                <a:cubicBezTo>
                  <a:pt x="35189" y="-771"/>
                  <a:pt x="70379" y="-5269"/>
                  <a:pt x="117475" y="16427"/>
                </a:cubicBezTo>
                <a:cubicBezTo>
                  <a:pt x="164571" y="38123"/>
                  <a:pt x="215900" y="66169"/>
                  <a:pt x="282575" y="133902"/>
                </a:cubicBezTo>
                <a:cubicBezTo>
                  <a:pt x="349250" y="201635"/>
                  <a:pt x="468313" y="341865"/>
                  <a:pt x="517525" y="422827"/>
                </a:cubicBezTo>
                <a:cubicBezTo>
                  <a:pt x="566737" y="503789"/>
                  <a:pt x="565150" y="575227"/>
                  <a:pt x="577850" y="619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3496260" y="4613296"/>
            <a:ext cx="354806" cy="405227"/>
          </a:xfrm>
          <a:custGeom>
            <a:avLst/>
            <a:gdLst>
              <a:gd name="connsiteX0" fmla="*/ 0 w 463550"/>
              <a:gd name="connsiteY0" fmla="*/ 0 h 549275"/>
              <a:gd name="connsiteX1" fmla="*/ 149225 w 463550"/>
              <a:gd name="connsiteY1" fmla="*/ 73025 h 549275"/>
              <a:gd name="connsiteX2" fmla="*/ 320675 w 463550"/>
              <a:gd name="connsiteY2" fmla="*/ 266700 h 549275"/>
              <a:gd name="connsiteX3" fmla="*/ 415925 w 463550"/>
              <a:gd name="connsiteY3" fmla="*/ 412750 h 549275"/>
              <a:gd name="connsiteX4" fmla="*/ 463550 w 463550"/>
              <a:gd name="connsiteY4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50" h="549275">
                <a:moveTo>
                  <a:pt x="0" y="0"/>
                </a:moveTo>
                <a:cubicBezTo>
                  <a:pt x="47889" y="14287"/>
                  <a:pt x="95779" y="28575"/>
                  <a:pt x="149225" y="73025"/>
                </a:cubicBezTo>
                <a:cubicBezTo>
                  <a:pt x="202671" y="117475"/>
                  <a:pt x="276225" y="210079"/>
                  <a:pt x="320675" y="266700"/>
                </a:cubicBezTo>
                <a:cubicBezTo>
                  <a:pt x="365125" y="323321"/>
                  <a:pt x="392112" y="365654"/>
                  <a:pt x="415925" y="412750"/>
                </a:cubicBezTo>
                <a:cubicBezTo>
                  <a:pt x="439738" y="459846"/>
                  <a:pt x="448204" y="487363"/>
                  <a:pt x="463550" y="5492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3627229" y="4649430"/>
            <a:ext cx="197644" cy="235744"/>
          </a:xfrm>
          <a:custGeom>
            <a:avLst/>
            <a:gdLst>
              <a:gd name="connsiteX0" fmla="*/ 0 w 263525"/>
              <a:gd name="connsiteY0" fmla="*/ 0 h 314325"/>
              <a:gd name="connsiteX1" fmla="*/ 120650 w 263525"/>
              <a:gd name="connsiteY1" fmla="*/ 104775 h 314325"/>
              <a:gd name="connsiteX2" fmla="*/ 225425 w 263525"/>
              <a:gd name="connsiteY2" fmla="*/ 244475 h 314325"/>
              <a:gd name="connsiteX3" fmla="*/ 263525 w 263525"/>
              <a:gd name="connsiteY3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25" h="314325">
                <a:moveTo>
                  <a:pt x="0" y="0"/>
                </a:moveTo>
                <a:cubicBezTo>
                  <a:pt x="41539" y="32014"/>
                  <a:pt x="83079" y="64029"/>
                  <a:pt x="120650" y="104775"/>
                </a:cubicBezTo>
                <a:cubicBezTo>
                  <a:pt x="158221" y="145521"/>
                  <a:pt x="201613" y="209550"/>
                  <a:pt x="225425" y="244475"/>
                </a:cubicBezTo>
                <a:cubicBezTo>
                  <a:pt x="249237" y="279400"/>
                  <a:pt x="263525" y="314325"/>
                  <a:pt x="263525" y="3143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74803" y="4503499"/>
            <a:ext cx="256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0.5m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50741" y="4527274"/>
            <a:ext cx="272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1.0m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59010" y="4637073"/>
            <a:ext cx="258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1.5m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03602" y="4310151"/>
            <a:ext cx="13470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NZ" sz="1050" dirty="0"/>
              <a:t>RESOURCE MAP</a:t>
            </a:r>
          </a:p>
        </p:txBody>
      </p:sp>
      <p:sp>
        <p:nvSpPr>
          <p:cNvPr id="74" name="Freeform 73"/>
          <p:cNvSpPr/>
          <p:nvPr/>
        </p:nvSpPr>
        <p:spPr>
          <a:xfrm>
            <a:off x="3399820" y="4641095"/>
            <a:ext cx="392906" cy="457200"/>
          </a:xfrm>
          <a:custGeom>
            <a:avLst/>
            <a:gdLst>
              <a:gd name="connsiteX0" fmla="*/ 0 w 523875"/>
              <a:gd name="connsiteY0" fmla="*/ 0 h 609600"/>
              <a:gd name="connsiteX1" fmla="*/ 35718 w 523875"/>
              <a:gd name="connsiteY1" fmla="*/ 307181 h 609600"/>
              <a:gd name="connsiteX2" fmla="*/ 126206 w 523875"/>
              <a:gd name="connsiteY2" fmla="*/ 431006 h 609600"/>
              <a:gd name="connsiteX3" fmla="*/ 271462 w 523875"/>
              <a:gd name="connsiteY3" fmla="*/ 552450 h 609600"/>
              <a:gd name="connsiteX4" fmla="*/ 514350 w 523875"/>
              <a:gd name="connsiteY4" fmla="*/ 609600 h 609600"/>
              <a:gd name="connsiteX5" fmla="*/ 523875 w 523875"/>
              <a:gd name="connsiteY5" fmla="*/ 511968 h 609600"/>
              <a:gd name="connsiteX6" fmla="*/ 414337 w 523875"/>
              <a:gd name="connsiteY6" fmla="*/ 307181 h 609600"/>
              <a:gd name="connsiteX7" fmla="*/ 211931 w 523875"/>
              <a:gd name="connsiteY7" fmla="*/ 104775 h 609600"/>
              <a:gd name="connsiteX8" fmla="*/ 83343 w 523875"/>
              <a:gd name="connsiteY8" fmla="*/ 0 h 609600"/>
              <a:gd name="connsiteX9" fmla="*/ 0 w 523875"/>
              <a:gd name="connsiteY9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875" h="609600">
                <a:moveTo>
                  <a:pt x="0" y="0"/>
                </a:moveTo>
                <a:lnTo>
                  <a:pt x="35718" y="307181"/>
                </a:lnTo>
                <a:lnTo>
                  <a:pt x="126206" y="431006"/>
                </a:lnTo>
                <a:lnTo>
                  <a:pt x="271462" y="552450"/>
                </a:lnTo>
                <a:lnTo>
                  <a:pt x="514350" y="609600"/>
                </a:lnTo>
                <a:lnTo>
                  <a:pt x="523875" y="511968"/>
                </a:lnTo>
                <a:lnTo>
                  <a:pt x="414337" y="307181"/>
                </a:lnTo>
                <a:lnTo>
                  <a:pt x="211931" y="104775"/>
                </a:lnTo>
                <a:lnTo>
                  <a:pt x="833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3467142" y="4643093"/>
            <a:ext cx="330398" cy="417909"/>
          </a:xfrm>
          <a:custGeom>
            <a:avLst/>
            <a:gdLst>
              <a:gd name="connsiteX0" fmla="*/ 0 w 440531"/>
              <a:gd name="connsiteY0" fmla="*/ 0 h 557212"/>
              <a:gd name="connsiteX1" fmla="*/ 21431 w 440531"/>
              <a:gd name="connsiteY1" fmla="*/ 269081 h 557212"/>
              <a:gd name="connsiteX2" fmla="*/ 126206 w 440531"/>
              <a:gd name="connsiteY2" fmla="*/ 392906 h 557212"/>
              <a:gd name="connsiteX3" fmla="*/ 271462 w 440531"/>
              <a:gd name="connsiteY3" fmla="*/ 526256 h 557212"/>
              <a:gd name="connsiteX4" fmla="*/ 440531 w 440531"/>
              <a:gd name="connsiteY4" fmla="*/ 557212 h 557212"/>
              <a:gd name="connsiteX5" fmla="*/ 404812 w 440531"/>
              <a:gd name="connsiteY5" fmla="*/ 457200 h 557212"/>
              <a:gd name="connsiteX6" fmla="*/ 323850 w 440531"/>
              <a:gd name="connsiteY6" fmla="*/ 300037 h 557212"/>
              <a:gd name="connsiteX7" fmla="*/ 230981 w 440531"/>
              <a:gd name="connsiteY7" fmla="*/ 204787 h 557212"/>
              <a:gd name="connsiteX8" fmla="*/ 0 w 440531"/>
              <a:gd name="connsiteY8" fmla="*/ 0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531" h="557212">
                <a:moveTo>
                  <a:pt x="0" y="0"/>
                </a:moveTo>
                <a:lnTo>
                  <a:pt x="21431" y="269081"/>
                </a:lnTo>
                <a:lnTo>
                  <a:pt x="126206" y="392906"/>
                </a:lnTo>
                <a:lnTo>
                  <a:pt x="271462" y="526256"/>
                </a:lnTo>
                <a:lnTo>
                  <a:pt x="440531" y="557212"/>
                </a:lnTo>
                <a:lnTo>
                  <a:pt x="404812" y="457200"/>
                </a:lnTo>
                <a:lnTo>
                  <a:pt x="323850" y="300037"/>
                </a:lnTo>
                <a:lnTo>
                  <a:pt x="230981" y="2047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3515905" y="4687529"/>
            <a:ext cx="266105" cy="348258"/>
          </a:xfrm>
          <a:custGeom>
            <a:avLst/>
            <a:gdLst>
              <a:gd name="connsiteX0" fmla="*/ 0 w 354806"/>
              <a:gd name="connsiteY0" fmla="*/ 0 h 464344"/>
              <a:gd name="connsiteX1" fmla="*/ 69056 w 354806"/>
              <a:gd name="connsiteY1" fmla="*/ 52388 h 464344"/>
              <a:gd name="connsiteX2" fmla="*/ 169069 w 354806"/>
              <a:gd name="connsiteY2" fmla="*/ 169069 h 464344"/>
              <a:gd name="connsiteX3" fmla="*/ 257175 w 354806"/>
              <a:gd name="connsiteY3" fmla="*/ 245269 h 464344"/>
              <a:gd name="connsiteX4" fmla="*/ 345281 w 354806"/>
              <a:gd name="connsiteY4" fmla="*/ 409575 h 464344"/>
              <a:gd name="connsiteX5" fmla="*/ 354806 w 354806"/>
              <a:gd name="connsiteY5" fmla="*/ 464344 h 464344"/>
              <a:gd name="connsiteX6" fmla="*/ 233362 w 354806"/>
              <a:gd name="connsiteY6" fmla="*/ 431006 h 464344"/>
              <a:gd name="connsiteX7" fmla="*/ 11906 w 354806"/>
              <a:gd name="connsiteY7" fmla="*/ 161925 h 464344"/>
              <a:gd name="connsiteX8" fmla="*/ 0 w 354806"/>
              <a:gd name="connsiteY8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06" h="464344">
                <a:moveTo>
                  <a:pt x="0" y="0"/>
                </a:moveTo>
                <a:lnTo>
                  <a:pt x="69056" y="52388"/>
                </a:lnTo>
                <a:lnTo>
                  <a:pt x="169069" y="169069"/>
                </a:lnTo>
                <a:lnTo>
                  <a:pt x="257175" y="245269"/>
                </a:lnTo>
                <a:lnTo>
                  <a:pt x="345281" y="409575"/>
                </a:lnTo>
                <a:lnTo>
                  <a:pt x="354806" y="464344"/>
                </a:lnTo>
                <a:lnTo>
                  <a:pt x="233362" y="431006"/>
                </a:lnTo>
                <a:lnTo>
                  <a:pt x="11906" y="1619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51127" y="4794139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481195" y="4833024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37022" y="4884954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80" name="Explosion 1 79"/>
          <p:cNvSpPr/>
          <p:nvPr/>
        </p:nvSpPr>
        <p:spPr>
          <a:xfrm>
            <a:off x="3434944" y="4683630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81" name="Explosion 1 80"/>
          <p:cNvSpPr/>
          <p:nvPr/>
        </p:nvSpPr>
        <p:spPr>
          <a:xfrm>
            <a:off x="3507353" y="4690930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82" name="Explosion 1 81"/>
          <p:cNvSpPr/>
          <p:nvPr/>
        </p:nvSpPr>
        <p:spPr>
          <a:xfrm>
            <a:off x="3621653" y="4805230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83" name="Explosion 1 82"/>
          <p:cNvSpPr/>
          <p:nvPr/>
        </p:nvSpPr>
        <p:spPr>
          <a:xfrm>
            <a:off x="3715047" y="4920136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84" name="Explosion 1 83"/>
          <p:cNvSpPr/>
          <p:nvPr/>
        </p:nvSpPr>
        <p:spPr>
          <a:xfrm>
            <a:off x="3528907" y="4991447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85" name="Cross 84"/>
          <p:cNvSpPr/>
          <p:nvPr/>
        </p:nvSpPr>
        <p:spPr>
          <a:xfrm>
            <a:off x="3273460" y="5048659"/>
            <a:ext cx="84967" cy="81059"/>
          </a:xfrm>
          <a:prstGeom prst="plus">
            <a:avLst>
              <a:gd name="adj" fmla="val 3769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7501" y="4633643"/>
            <a:ext cx="96851" cy="92774"/>
          </a:xfrm>
          <a:prstGeom prst="rect">
            <a:avLst/>
          </a:prstGeom>
        </p:spPr>
      </p:pic>
      <p:sp>
        <p:nvSpPr>
          <p:cNvPr id="87" name="Freeform 86"/>
          <p:cNvSpPr/>
          <p:nvPr/>
        </p:nvSpPr>
        <p:spPr>
          <a:xfrm>
            <a:off x="4413708" y="4635205"/>
            <a:ext cx="331886" cy="408506"/>
          </a:xfrm>
          <a:custGeom>
            <a:avLst/>
            <a:gdLst>
              <a:gd name="connsiteX0" fmla="*/ 0 w 354806"/>
              <a:gd name="connsiteY0" fmla="*/ 0 h 464344"/>
              <a:gd name="connsiteX1" fmla="*/ 69056 w 354806"/>
              <a:gd name="connsiteY1" fmla="*/ 52388 h 464344"/>
              <a:gd name="connsiteX2" fmla="*/ 169069 w 354806"/>
              <a:gd name="connsiteY2" fmla="*/ 169069 h 464344"/>
              <a:gd name="connsiteX3" fmla="*/ 257175 w 354806"/>
              <a:gd name="connsiteY3" fmla="*/ 245269 h 464344"/>
              <a:gd name="connsiteX4" fmla="*/ 345281 w 354806"/>
              <a:gd name="connsiteY4" fmla="*/ 409575 h 464344"/>
              <a:gd name="connsiteX5" fmla="*/ 354806 w 354806"/>
              <a:gd name="connsiteY5" fmla="*/ 464344 h 464344"/>
              <a:gd name="connsiteX6" fmla="*/ 233362 w 354806"/>
              <a:gd name="connsiteY6" fmla="*/ 431006 h 464344"/>
              <a:gd name="connsiteX7" fmla="*/ 11906 w 354806"/>
              <a:gd name="connsiteY7" fmla="*/ 161925 h 464344"/>
              <a:gd name="connsiteX8" fmla="*/ 0 w 354806"/>
              <a:gd name="connsiteY8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06" h="464344">
                <a:moveTo>
                  <a:pt x="0" y="0"/>
                </a:moveTo>
                <a:lnTo>
                  <a:pt x="69056" y="52388"/>
                </a:lnTo>
                <a:lnTo>
                  <a:pt x="169069" y="169069"/>
                </a:lnTo>
                <a:lnTo>
                  <a:pt x="257175" y="245269"/>
                </a:lnTo>
                <a:lnTo>
                  <a:pt x="345281" y="409575"/>
                </a:lnTo>
                <a:lnTo>
                  <a:pt x="354806" y="464344"/>
                </a:lnTo>
                <a:lnTo>
                  <a:pt x="233362" y="431006"/>
                </a:lnTo>
                <a:lnTo>
                  <a:pt x="11906" y="1619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13530" y="4529508"/>
            <a:ext cx="896816" cy="861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4188278" y="4630070"/>
            <a:ext cx="559594" cy="657225"/>
          </a:xfrm>
          <a:custGeom>
            <a:avLst/>
            <a:gdLst>
              <a:gd name="connsiteX0" fmla="*/ 50800 w 746125"/>
              <a:gd name="connsiteY0" fmla="*/ 257175 h 876300"/>
              <a:gd name="connsiteX1" fmla="*/ 50800 w 746125"/>
              <a:gd name="connsiteY1" fmla="*/ 257175 h 876300"/>
              <a:gd name="connsiteX2" fmla="*/ 50800 w 746125"/>
              <a:gd name="connsiteY2" fmla="*/ 92075 h 876300"/>
              <a:gd name="connsiteX3" fmla="*/ 82550 w 746125"/>
              <a:gd name="connsiteY3" fmla="*/ 41275 h 876300"/>
              <a:gd name="connsiteX4" fmla="*/ 171450 w 746125"/>
              <a:gd name="connsiteY4" fmla="*/ 0 h 876300"/>
              <a:gd name="connsiteX5" fmla="*/ 279400 w 746125"/>
              <a:gd name="connsiteY5" fmla="*/ 3175 h 876300"/>
              <a:gd name="connsiteX6" fmla="*/ 428625 w 746125"/>
              <a:gd name="connsiteY6" fmla="*/ 107950 h 876300"/>
              <a:gd name="connsiteX7" fmla="*/ 527050 w 746125"/>
              <a:gd name="connsiteY7" fmla="*/ 219075 h 876300"/>
              <a:gd name="connsiteX8" fmla="*/ 552450 w 746125"/>
              <a:gd name="connsiteY8" fmla="*/ 238125 h 876300"/>
              <a:gd name="connsiteX9" fmla="*/ 644525 w 746125"/>
              <a:gd name="connsiteY9" fmla="*/ 339725 h 876300"/>
              <a:gd name="connsiteX10" fmla="*/ 746125 w 746125"/>
              <a:gd name="connsiteY10" fmla="*/ 527050 h 876300"/>
              <a:gd name="connsiteX11" fmla="*/ 711200 w 746125"/>
              <a:gd name="connsiteY11" fmla="*/ 758825 h 876300"/>
              <a:gd name="connsiteX12" fmla="*/ 590550 w 746125"/>
              <a:gd name="connsiteY12" fmla="*/ 876300 h 876300"/>
              <a:gd name="connsiteX13" fmla="*/ 555625 w 746125"/>
              <a:gd name="connsiteY13" fmla="*/ 876300 h 876300"/>
              <a:gd name="connsiteX14" fmla="*/ 298450 w 746125"/>
              <a:gd name="connsiteY14" fmla="*/ 803275 h 876300"/>
              <a:gd name="connsiteX15" fmla="*/ 0 w 746125"/>
              <a:gd name="connsiteY15" fmla="*/ 698500 h 876300"/>
              <a:gd name="connsiteX16" fmla="*/ 19050 w 746125"/>
              <a:gd name="connsiteY16" fmla="*/ 527050 h 876300"/>
              <a:gd name="connsiteX17" fmla="*/ 98425 w 746125"/>
              <a:gd name="connsiteY17" fmla="*/ 492125 h 876300"/>
              <a:gd name="connsiteX18" fmla="*/ 171450 w 746125"/>
              <a:gd name="connsiteY18" fmla="*/ 463550 h 876300"/>
              <a:gd name="connsiteX19" fmla="*/ 123825 w 746125"/>
              <a:gd name="connsiteY19" fmla="*/ 377825 h 876300"/>
              <a:gd name="connsiteX20" fmla="*/ 60325 w 746125"/>
              <a:gd name="connsiteY20" fmla="*/ 339725 h 876300"/>
              <a:gd name="connsiteX21" fmla="*/ 50800 w 746125"/>
              <a:gd name="connsiteY21" fmla="*/ 257175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6125" h="876300">
                <a:moveTo>
                  <a:pt x="50800" y="257175"/>
                </a:moveTo>
                <a:lnTo>
                  <a:pt x="50800" y="257175"/>
                </a:lnTo>
                <a:lnTo>
                  <a:pt x="50800" y="92075"/>
                </a:lnTo>
                <a:lnTo>
                  <a:pt x="82550" y="41275"/>
                </a:lnTo>
                <a:lnTo>
                  <a:pt x="171450" y="0"/>
                </a:lnTo>
                <a:lnTo>
                  <a:pt x="279400" y="3175"/>
                </a:lnTo>
                <a:lnTo>
                  <a:pt x="428625" y="107950"/>
                </a:lnTo>
                <a:lnTo>
                  <a:pt x="527050" y="219075"/>
                </a:lnTo>
                <a:cubicBezTo>
                  <a:pt x="550493" y="235820"/>
                  <a:pt x="542837" y="228512"/>
                  <a:pt x="552450" y="238125"/>
                </a:cubicBezTo>
                <a:lnTo>
                  <a:pt x="644525" y="339725"/>
                </a:lnTo>
                <a:lnTo>
                  <a:pt x="746125" y="527050"/>
                </a:lnTo>
                <a:lnTo>
                  <a:pt x="711200" y="758825"/>
                </a:lnTo>
                <a:lnTo>
                  <a:pt x="590550" y="876300"/>
                </a:lnTo>
                <a:lnTo>
                  <a:pt x="555625" y="876300"/>
                </a:lnTo>
                <a:lnTo>
                  <a:pt x="298450" y="803275"/>
                </a:lnTo>
                <a:lnTo>
                  <a:pt x="0" y="698500"/>
                </a:lnTo>
                <a:lnTo>
                  <a:pt x="19050" y="527050"/>
                </a:lnTo>
                <a:lnTo>
                  <a:pt x="98425" y="492125"/>
                </a:lnTo>
                <a:lnTo>
                  <a:pt x="171450" y="463550"/>
                </a:lnTo>
                <a:lnTo>
                  <a:pt x="123825" y="377825"/>
                </a:lnTo>
                <a:lnTo>
                  <a:pt x="60325" y="339725"/>
                </a:lnTo>
                <a:lnTo>
                  <a:pt x="50800" y="2571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4343059" y="4610607"/>
            <a:ext cx="433388" cy="464758"/>
          </a:xfrm>
          <a:custGeom>
            <a:avLst/>
            <a:gdLst>
              <a:gd name="connsiteX0" fmla="*/ 0 w 577850"/>
              <a:gd name="connsiteY0" fmla="*/ 3727 h 619677"/>
              <a:gd name="connsiteX1" fmla="*/ 117475 w 577850"/>
              <a:gd name="connsiteY1" fmla="*/ 16427 h 619677"/>
              <a:gd name="connsiteX2" fmla="*/ 282575 w 577850"/>
              <a:gd name="connsiteY2" fmla="*/ 133902 h 619677"/>
              <a:gd name="connsiteX3" fmla="*/ 517525 w 577850"/>
              <a:gd name="connsiteY3" fmla="*/ 422827 h 619677"/>
              <a:gd name="connsiteX4" fmla="*/ 577850 w 577850"/>
              <a:gd name="connsiteY4" fmla="*/ 619677 h 61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50" h="619677">
                <a:moveTo>
                  <a:pt x="0" y="3727"/>
                </a:moveTo>
                <a:cubicBezTo>
                  <a:pt x="35189" y="-771"/>
                  <a:pt x="70379" y="-5269"/>
                  <a:pt x="117475" y="16427"/>
                </a:cubicBezTo>
                <a:cubicBezTo>
                  <a:pt x="164571" y="38123"/>
                  <a:pt x="215900" y="66169"/>
                  <a:pt x="282575" y="133902"/>
                </a:cubicBezTo>
                <a:cubicBezTo>
                  <a:pt x="349250" y="201635"/>
                  <a:pt x="468313" y="341865"/>
                  <a:pt x="517525" y="422827"/>
                </a:cubicBezTo>
                <a:cubicBezTo>
                  <a:pt x="566737" y="503789"/>
                  <a:pt x="565150" y="575227"/>
                  <a:pt x="577850" y="619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4445452" y="4610606"/>
            <a:ext cx="354806" cy="405227"/>
          </a:xfrm>
          <a:custGeom>
            <a:avLst/>
            <a:gdLst>
              <a:gd name="connsiteX0" fmla="*/ 0 w 463550"/>
              <a:gd name="connsiteY0" fmla="*/ 0 h 549275"/>
              <a:gd name="connsiteX1" fmla="*/ 149225 w 463550"/>
              <a:gd name="connsiteY1" fmla="*/ 73025 h 549275"/>
              <a:gd name="connsiteX2" fmla="*/ 320675 w 463550"/>
              <a:gd name="connsiteY2" fmla="*/ 266700 h 549275"/>
              <a:gd name="connsiteX3" fmla="*/ 415925 w 463550"/>
              <a:gd name="connsiteY3" fmla="*/ 412750 h 549275"/>
              <a:gd name="connsiteX4" fmla="*/ 463550 w 463550"/>
              <a:gd name="connsiteY4" fmla="*/ 549275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50" h="549275">
                <a:moveTo>
                  <a:pt x="0" y="0"/>
                </a:moveTo>
                <a:cubicBezTo>
                  <a:pt x="47889" y="14287"/>
                  <a:pt x="95779" y="28575"/>
                  <a:pt x="149225" y="73025"/>
                </a:cubicBezTo>
                <a:cubicBezTo>
                  <a:pt x="202671" y="117475"/>
                  <a:pt x="276225" y="210079"/>
                  <a:pt x="320675" y="266700"/>
                </a:cubicBezTo>
                <a:cubicBezTo>
                  <a:pt x="365125" y="323321"/>
                  <a:pt x="392112" y="365654"/>
                  <a:pt x="415925" y="412750"/>
                </a:cubicBezTo>
                <a:cubicBezTo>
                  <a:pt x="439738" y="459846"/>
                  <a:pt x="448204" y="487363"/>
                  <a:pt x="463550" y="5492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576422" y="4646739"/>
            <a:ext cx="197644" cy="235744"/>
          </a:xfrm>
          <a:custGeom>
            <a:avLst/>
            <a:gdLst>
              <a:gd name="connsiteX0" fmla="*/ 0 w 263525"/>
              <a:gd name="connsiteY0" fmla="*/ 0 h 314325"/>
              <a:gd name="connsiteX1" fmla="*/ 120650 w 263525"/>
              <a:gd name="connsiteY1" fmla="*/ 104775 h 314325"/>
              <a:gd name="connsiteX2" fmla="*/ 225425 w 263525"/>
              <a:gd name="connsiteY2" fmla="*/ 244475 h 314325"/>
              <a:gd name="connsiteX3" fmla="*/ 263525 w 263525"/>
              <a:gd name="connsiteY3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25" h="314325">
                <a:moveTo>
                  <a:pt x="0" y="0"/>
                </a:moveTo>
                <a:cubicBezTo>
                  <a:pt x="41539" y="32014"/>
                  <a:pt x="83079" y="64029"/>
                  <a:pt x="120650" y="104775"/>
                </a:cubicBezTo>
                <a:cubicBezTo>
                  <a:pt x="158221" y="145521"/>
                  <a:pt x="201613" y="209550"/>
                  <a:pt x="225425" y="244475"/>
                </a:cubicBezTo>
                <a:cubicBezTo>
                  <a:pt x="249237" y="279400"/>
                  <a:pt x="263525" y="314325"/>
                  <a:pt x="263525" y="3143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23996" y="4500808"/>
            <a:ext cx="256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0.5m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399934" y="4524584"/>
            <a:ext cx="272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1.0m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608202" y="4634383"/>
            <a:ext cx="258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1.5m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961154" y="4306155"/>
            <a:ext cx="13470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dirty="0">
                <a:solidFill>
                  <a:srgbClr val="FF0000"/>
                </a:solidFill>
              </a:rPr>
              <a:t>RESPONSE MAP</a:t>
            </a:r>
          </a:p>
        </p:txBody>
      </p:sp>
      <p:sp>
        <p:nvSpPr>
          <p:cNvPr id="97" name="Freeform 96"/>
          <p:cNvSpPr/>
          <p:nvPr/>
        </p:nvSpPr>
        <p:spPr>
          <a:xfrm>
            <a:off x="4349013" y="4638405"/>
            <a:ext cx="392906" cy="457200"/>
          </a:xfrm>
          <a:custGeom>
            <a:avLst/>
            <a:gdLst>
              <a:gd name="connsiteX0" fmla="*/ 0 w 523875"/>
              <a:gd name="connsiteY0" fmla="*/ 0 h 609600"/>
              <a:gd name="connsiteX1" fmla="*/ 35718 w 523875"/>
              <a:gd name="connsiteY1" fmla="*/ 307181 h 609600"/>
              <a:gd name="connsiteX2" fmla="*/ 126206 w 523875"/>
              <a:gd name="connsiteY2" fmla="*/ 431006 h 609600"/>
              <a:gd name="connsiteX3" fmla="*/ 271462 w 523875"/>
              <a:gd name="connsiteY3" fmla="*/ 552450 h 609600"/>
              <a:gd name="connsiteX4" fmla="*/ 514350 w 523875"/>
              <a:gd name="connsiteY4" fmla="*/ 609600 h 609600"/>
              <a:gd name="connsiteX5" fmla="*/ 523875 w 523875"/>
              <a:gd name="connsiteY5" fmla="*/ 511968 h 609600"/>
              <a:gd name="connsiteX6" fmla="*/ 414337 w 523875"/>
              <a:gd name="connsiteY6" fmla="*/ 307181 h 609600"/>
              <a:gd name="connsiteX7" fmla="*/ 211931 w 523875"/>
              <a:gd name="connsiteY7" fmla="*/ 104775 h 609600"/>
              <a:gd name="connsiteX8" fmla="*/ 83343 w 523875"/>
              <a:gd name="connsiteY8" fmla="*/ 0 h 609600"/>
              <a:gd name="connsiteX9" fmla="*/ 0 w 523875"/>
              <a:gd name="connsiteY9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875" h="609600">
                <a:moveTo>
                  <a:pt x="0" y="0"/>
                </a:moveTo>
                <a:lnTo>
                  <a:pt x="35718" y="307181"/>
                </a:lnTo>
                <a:lnTo>
                  <a:pt x="126206" y="431006"/>
                </a:lnTo>
                <a:lnTo>
                  <a:pt x="271462" y="552450"/>
                </a:lnTo>
                <a:lnTo>
                  <a:pt x="514350" y="609600"/>
                </a:lnTo>
                <a:lnTo>
                  <a:pt x="523875" y="511968"/>
                </a:lnTo>
                <a:lnTo>
                  <a:pt x="414337" y="307181"/>
                </a:lnTo>
                <a:lnTo>
                  <a:pt x="211931" y="104775"/>
                </a:lnTo>
                <a:lnTo>
                  <a:pt x="8334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4416334" y="4640403"/>
            <a:ext cx="330398" cy="417909"/>
          </a:xfrm>
          <a:custGeom>
            <a:avLst/>
            <a:gdLst>
              <a:gd name="connsiteX0" fmla="*/ 0 w 440531"/>
              <a:gd name="connsiteY0" fmla="*/ 0 h 557212"/>
              <a:gd name="connsiteX1" fmla="*/ 21431 w 440531"/>
              <a:gd name="connsiteY1" fmla="*/ 269081 h 557212"/>
              <a:gd name="connsiteX2" fmla="*/ 126206 w 440531"/>
              <a:gd name="connsiteY2" fmla="*/ 392906 h 557212"/>
              <a:gd name="connsiteX3" fmla="*/ 271462 w 440531"/>
              <a:gd name="connsiteY3" fmla="*/ 526256 h 557212"/>
              <a:gd name="connsiteX4" fmla="*/ 440531 w 440531"/>
              <a:gd name="connsiteY4" fmla="*/ 557212 h 557212"/>
              <a:gd name="connsiteX5" fmla="*/ 404812 w 440531"/>
              <a:gd name="connsiteY5" fmla="*/ 457200 h 557212"/>
              <a:gd name="connsiteX6" fmla="*/ 323850 w 440531"/>
              <a:gd name="connsiteY6" fmla="*/ 300037 h 557212"/>
              <a:gd name="connsiteX7" fmla="*/ 230981 w 440531"/>
              <a:gd name="connsiteY7" fmla="*/ 204787 h 557212"/>
              <a:gd name="connsiteX8" fmla="*/ 0 w 440531"/>
              <a:gd name="connsiteY8" fmla="*/ 0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531" h="557212">
                <a:moveTo>
                  <a:pt x="0" y="0"/>
                </a:moveTo>
                <a:lnTo>
                  <a:pt x="21431" y="269081"/>
                </a:lnTo>
                <a:lnTo>
                  <a:pt x="126206" y="392906"/>
                </a:lnTo>
                <a:lnTo>
                  <a:pt x="271462" y="526256"/>
                </a:lnTo>
                <a:lnTo>
                  <a:pt x="440531" y="557212"/>
                </a:lnTo>
                <a:lnTo>
                  <a:pt x="404812" y="457200"/>
                </a:lnTo>
                <a:lnTo>
                  <a:pt x="323850" y="300037"/>
                </a:lnTo>
                <a:lnTo>
                  <a:pt x="230981" y="2047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4465098" y="4684839"/>
            <a:ext cx="266105" cy="348258"/>
          </a:xfrm>
          <a:custGeom>
            <a:avLst/>
            <a:gdLst>
              <a:gd name="connsiteX0" fmla="*/ 0 w 354806"/>
              <a:gd name="connsiteY0" fmla="*/ 0 h 464344"/>
              <a:gd name="connsiteX1" fmla="*/ 69056 w 354806"/>
              <a:gd name="connsiteY1" fmla="*/ 52388 h 464344"/>
              <a:gd name="connsiteX2" fmla="*/ 169069 w 354806"/>
              <a:gd name="connsiteY2" fmla="*/ 169069 h 464344"/>
              <a:gd name="connsiteX3" fmla="*/ 257175 w 354806"/>
              <a:gd name="connsiteY3" fmla="*/ 245269 h 464344"/>
              <a:gd name="connsiteX4" fmla="*/ 345281 w 354806"/>
              <a:gd name="connsiteY4" fmla="*/ 409575 h 464344"/>
              <a:gd name="connsiteX5" fmla="*/ 354806 w 354806"/>
              <a:gd name="connsiteY5" fmla="*/ 464344 h 464344"/>
              <a:gd name="connsiteX6" fmla="*/ 233362 w 354806"/>
              <a:gd name="connsiteY6" fmla="*/ 431006 h 464344"/>
              <a:gd name="connsiteX7" fmla="*/ 11906 w 354806"/>
              <a:gd name="connsiteY7" fmla="*/ 161925 h 464344"/>
              <a:gd name="connsiteX8" fmla="*/ 0 w 354806"/>
              <a:gd name="connsiteY8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06" h="464344">
                <a:moveTo>
                  <a:pt x="0" y="0"/>
                </a:moveTo>
                <a:lnTo>
                  <a:pt x="69056" y="52388"/>
                </a:lnTo>
                <a:lnTo>
                  <a:pt x="169069" y="169069"/>
                </a:lnTo>
                <a:lnTo>
                  <a:pt x="257175" y="245269"/>
                </a:lnTo>
                <a:lnTo>
                  <a:pt x="345281" y="409575"/>
                </a:lnTo>
                <a:lnTo>
                  <a:pt x="354806" y="464344"/>
                </a:lnTo>
                <a:lnTo>
                  <a:pt x="233362" y="431006"/>
                </a:lnTo>
                <a:lnTo>
                  <a:pt x="11906" y="1619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500319" y="4791448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430387" y="4830334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386214" y="4882264"/>
            <a:ext cx="258731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50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103" name="Explosion 1 102"/>
          <p:cNvSpPr/>
          <p:nvPr/>
        </p:nvSpPr>
        <p:spPr>
          <a:xfrm>
            <a:off x="4384136" y="4680939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104" name="Explosion 1 103"/>
          <p:cNvSpPr/>
          <p:nvPr/>
        </p:nvSpPr>
        <p:spPr>
          <a:xfrm>
            <a:off x="4456546" y="4688240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105" name="Explosion 1 104"/>
          <p:cNvSpPr/>
          <p:nvPr/>
        </p:nvSpPr>
        <p:spPr>
          <a:xfrm>
            <a:off x="4570846" y="4802540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106" name="Explosion 1 105"/>
          <p:cNvSpPr/>
          <p:nvPr/>
        </p:nvSpPr>
        <p:spPr>
          <a:xfrm>
            <a:off x="4664240" y="4917446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107" name="Explosion 1 106"/>
          <p:cNvSpPr/>
          <p:nvPr/>
        </p:nvSpPr>
        <p:spPr>
          <a:xfrm>
            <a:off x="4478099" y="4988757"/>
            <a:ext cx="69783" cy="89863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6693" y="4630953"/>
            <a:ext cx="96851" cy="9277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203" y="4988735"/>
            <a:ext cx="77594" cy="7714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307" y="5078055"/>
            <a:ext cx="116046" cy="11501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707" y="4811501"/>
            <a:ext cx="67535" cy="55322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866" y="4681897"/>
            <a:ext cx="81237" cy="76682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852" y="5067228"/>
            <a:ext cx="81237" cy="7668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496" y="4929947"/>
            <a:ext cx="81237" cy="76682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647" y="4695201"/>
            <a:ext cx="78679" cy="6445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106" y="4635974"/>
            <a:ext cx="78679" cy="6445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361" y="5110017"/>
            <a:ext cx="78679" cy="6445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225" y="5112264"/>
            <a:ext cx="116046" cy="11501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474" y="5122442"/>
            <a:ext cx="77594" cy="77145"/>
          </a:xfrm>
          <a:prstGeom prst="rect">
            <a:avLst/>
          </a:prstGeom>
        </p:spPr>
      </p:pic>
      <p:sp>
        <p:nvSpPr>
          <p:cNvPr id="120" name="Right Arrow 119"/>
          <p:cNvSpPr/>
          <p:nvPr/>
        </p:nvSpPr>
        <p:spPr>
          <a:xfrm>
            <a:off x="1181906" y="2644404"/>
            <a:ext cx="847549" cy="194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>
                <a:solidFill>
                  <a:prstClr val="white"/>
                </a:solidFill>
              </a:rPr>
              <a:t>INUNDATION</a:t>
            </a:r>
          </a:p>
        </p:txBody>
      </p:sp>
      <p:sp>
        <p:nvSpPr>
          <p:cNvPr id="121" name="Right Arrow 120"/>
          <p:cNvSpPr/>
          <p:nvPr/>
        </p:nvSpPr>
        <p:spPr>
          <a:xfrm>
            <a:off x="2943575" y="3567943"/>
            <a:ext cx="184271" cy="194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6616" y="4156414"/>
            <a:ext cx="10838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750" dirty="0">
                <a:solidFill>
                  <a:prstClr val="black"/>
                </a:solidFill>
              </a:rPr>
              <a:t>Requires </a:t>
            </a:r>
            <a:r>
              <a:rPr lang="en-NZ" sz="750" dirty="0" smtClean="0">
                <a:solidFill>
                  <a:prstClr val="black"/>
                </a:solidFill>
              </a:rPr>
              <a:t>Existing </a:t>
            </a:r>
            <a:r>
              <a:rPr lang="en-NZ" sz="750" dirty="0">
                <a:solidFill>
                  <a:prstClr val="black"/>
                </a:solidFill>
              </a:rPr>
              <a:t>Info: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750" dirty="0">
                <a:solidFill>
                  <a:prstClr val="black"/>
                </a:solidFill>
              </a:rPr>
              <a:t>Pre-disaster/Pre-impact mapping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750" dirty="0">
                <a:solidFill>
                  <a:prstClr val="black"/>
                </a:solidFill>
              </a:rPr>
              <a:t>Existing Hazard/Damage Relationships (Damage curves)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750" dirty="0">
                <a:solidFill>
                  <a:prstClr val="black"/>
                </a:solidFill>
              </a:rPr>
              <a:t>Coastal Inundation modelling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348106" y="1572781"/>
            <a:ext cx="6037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dirty="0">
                <a:solidFill>
                  <a:prstClr val="black"/>
                </a:solidFill>
              </a:rPr>
              <a:t>Day 0</a:t>
            </a:r>
          </a:p>
        </p:txBody>
      </p:sp>
      <p:cxnSp>
        <p:nvCxnSpPr>
          <p:cNvPr id="124" name="Straight Connector 123"/>
          <p:cNvCxnSpPr/>
          <p:nvPr/>
        </p:nvCxnSpPr>
        <p:spPr>
          <a:xfrm>
            <a:off x="4941491" y="1572781"/>
            <a:ext cx="0" cy="4443047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37260" y="1577833"/>
            <a:ext cx="0" cy="443799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981575" y="1587047"/>
            <a:ext cx="0" cy="442878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92268" y="1577833"/>
            <a:ext cx="0" cy="443799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131350" y="1577833"/>
            <a:ext cx="0" cy="443799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ight Arrow 128"/>
          <p:cNvSpPr/>
          <p:nvPr/>
        </p:nvSpPr>
        <p:spPr>
          <a:xfrm>
            <a:off x="3908719" y="4794261"/>
            <a:ext cx="184271" cy="194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080454" y="4157637"/>
            <a:ext cx="94088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750" dirty="0">
                <a:solidFill>
                  <a:prstClr val="black"/>
                </a:solidFill>
              </a:rPr>
              <a:t>Mobilise multi-disciplinary team engineering expertise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750" dirty="0">
                <a:solidFill>
                  <a:prstClr val="black"/>
                </a:solidFill>
              </a:rPr>
              <a:t>Liaise with NGO’s, Government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750" dirty="0">
                <a:solidFill>
                  <a:prstClr val="black"/>
                </a:solidFill>
              </a:rPr>
              <a:t>Stakeholders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932356" y="5372090"/>
            <a:ext cx="123808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675" dirty="0">
                <a:solidFill>
                  <a:prstClr val="black"/>
                </a:solidFill>
              </a:rPr>
              <a:t>Capacity of local government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675" dirty="0">
                <a:solidFill>
                  <a:prstClr val="black"/>
                </a:solidFill>
              </a:rPr>
              <a:t>Use of land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675" dirty="0">
                <a:solidFill>
                  <a:prstClr val="black"/>
                </a:solidFill>
              </a:rPr>
              <a:t>Asset base (Hospitals, shelter, drinking water)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918543" y="5475224"/>
            <a:ext cx="113750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750" dirty="0">
                <a:solidFill>
                  <a:prstClr val="black"/>
                </a:solidFill>
              </a:rPr>
              <a:t>Who is responding?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750" dirty="0">
                <a:solidFill>
                  <a:prstClr val="black"/>
                </a:solidFill>
              </a:rPr>
              <a:t>What are they doing</a:t>
            </a:r>
            <a:r>
              <a:rPr lang="en-NZ" sz="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57290" y="1844808"/>
            <a:ext cx="784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pPr algn="ctr"/>
            <a:r>
              <a:rPr lang="en-NZ" sz="1050" b="1" dirty="0">
                <a:solidFill>
                  <a:prstClr val="black"/>
                </a:solidFill>
              </a:rPr>
              <a:t>STANDBY &amp; MONITOR HAZARD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27" y="3346151"/>
            <a:ext cx="157094" cy="94557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818" y="3512763"/>
            <a:ext cx="157094" cy="94557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9486" y="2883136"/>
            <a:ext cx="72681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NZ" sz="1350" b="1" dirty="0">
                <a:solidFill>
                  <a:srgbClr val="5B9BD5">
                    <a:lumMod val="50000"/>
                  </a:srgbClr>
                </a:solidFill>
              </a:rPr>
              <a:t>T+TOUTPUTS: Daily 8AM updates using open source web GIS collaborative platform</a:t>
            </a: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10" y="2090889"/>
            <a:ext cx="879797" cy="550082"/>
          </a:xfrm>
          <a:prstGeom prst="rect">
            <a:avLst/>
          </a:prstGeom>
        </p:spPr>
      </p:pic>
      <p:sp>
        <p:nvSpPr>
          <p:cNvPr id="138" name="Right Arrow 137"/>
          <p:cNvSpPr/>
          <p:nvPr/>
        </p:nvSpPr>
        <p:spPr>
          <a:xfrm>
            <a:off x="1200430" y="3563887"/>
            <a:ext cx="857360" cy="386931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600" dirty="0">
                <a:solidFill>
                  <a:prstClr val="white"/>
                </a:solidFill>
              </a:rPr>
              <a:t>Apply Pre-disaster/Pre-impact mapping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327844" y="1849780"/>
            <a:ext cx="692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NZ" sz="1050" b="1" dirty="0">
                <a:solidFill>
                  <a:prstClr val="black"/>
                </a:solidFill>
              </a:rPr>
              <a:t>ALERT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112690" y="1864794"/>
            <a:ext cx="893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pPr algn="ctr"/>
            <a:r>
              <a:rPr lang="en-NZ" sz="1050" b="1" dirty="0">
                <a:solidFill>
                  <a:prstClr val="black"/>
                </a:solidFill>
              </a:rPr>
              <a:t>MOBILISE TO AREA AND MAP RISK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135969" y="1866465"/>
            <a:ext cx="781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pPr algn="ctr"/>
            <a:r>
              <a:rPr lang="en-NZ" sz="1050" b="1" dirty="0">
                <a:solidFill>
                  <a:prstClr val="black"/>
                </a:solidFill>
              </a:rPr>
              <a:t>DAMAGE &amp; RESOURCE MAPPING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071574" y="1965700"/>
            <a:ext cx="7817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pPr algn="ctr"/>
            <a:r>
              <a:rPr lang="en-NZ" sz="1050" b="1" dirty="0">
                <a:solidFill>
                  <a:prstClr val="black"/>
                </a:solidFill>
              </a:rPr>
              <a:t>RESPONSE MAPPING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762464" y="1928190"/>
            <a:ext cx="3885314" cy="41549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pPr algn="ctr"/>
            <a:r>
              <a:rPr lang="en-NZ" sz="1050" b="1" dirty="0">
                <a:solidFill>
                  <a:prstClr val="black"/>
                </a:solidFill>
              </a:rPr>
              <a:t>RESPONSE MAPPING</a:t>
            </a:r>
          </a:p>
          <a:p>
            <a:pPr algn="ctr"/>
            <a:r>
              <a:rPr lang="en-NZ" sz="1050" b="1" dirty="0">
                <a:solidFill>
                  <a:prstClr val="black"/>
                </a:solidFill>
              </a:rPr>
              <a:t>Ongoing refinement of mapping &amp; communication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515" y="2412963"/>
            <a:ext cx="402365" cy="405587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3168" y="2559446"/>
            <a:ext cx="571401" cy="325172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299" flipH="1">
            <a:off x="4383708" y="2359321"/>
            <a:ext cx="294338" cy="477353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15" y="2312454"/>
            <a:ext cx="461558" cy="461558"/>
          </a:xfrm>
          <a:prstGeom prst="rect">
            <a:avLst/>
          </a:prstGeom>
        </p:spPr>
      </p:pic>
      <p:sp>
        <p:nvSpPr>
          <p:cNvPr id="148" name="Right Arrow 147"/>
          <p:cNvSpPr/>
          <p:nvPr/>
        </p:nvSpPr>
        <p:spPr>
          <a:xfrm>
            <a:off x="5783718" y="2446094"/>
            <a:ext cx="2166845" cy="16375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3582" y="2545247"/>
            <a:ext cx="526546" cy="279936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33302" y="1341105"/>
            <a:ext cx="72681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NZ" sz="1350" b="1" dirty="0">
                <a:solidFill>
                  <a:srgbClr val="5B9BD5">
                    <a:lumMod val="50000"/>
                  </a:srgbClr>
                </a:solidFill>
              </a:rPr>
              <a:t>1-7 day disaster reconnaissance program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705594" y="2876963"/>
            <a:ext cx="14218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b="1" dirty="0">
                <a:solidFill>
                  <a:srgbClr val="70AD47">
                    <a:lumMod val="75000"/>
                  </a:srgbClr>
                </a:solidFill>
              </a:rPr>
              <a:t>UPDATE: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900" b="1" dirty="0">
                <a:solidFill>
                  <a:srgbClr val="70AD47">
                    <a:lumMod val="75000"/>
                  </a:srgbClr>
                </a:solidFill>
              </a:rPr>
              <a:t>Pre-disaster/Pre-impact mapping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900" b="1" dirty="0">
                <a:solidFill>
                  <a:srgbClr val="70AD47">
                    <a:lumMod val="75000"/>
                  </a:srgbClr>
                </a:solidFill>
              </a:rPr>
              <a:t>Update Existing Hazard/Damage Relationships (Damage curves)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NZ" sz="900" b="1" dirty="0">
                <a:solidFill>
                  <a:srgbClr val="70AD47">
                    <a:lumMod val="75000"/>
                  </a:srgbClr>
                </a:solidFill>
              </a:rPr>
              <a:t>Coastal Inundation modelling</a:t>
            </a: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1684" y="2144445"/>
            <a:ext cx="476265" cy="548693"/>
          </a:xfrm>
          <a:prstGeom prst="rect">
            <a:avLst/>
          </a:prstGeom>
        </p:spPr>
      </p:pic>
      <p:sp>
        <p:nvSpPr>
          <p:cNvPr id="154" name="Bent Arrow 153"/>
          <p:cNvSpPr/>
          <p:nvPr/>
        </p:nvSpPr>
        <p:spPr>
          <a:xfrm rot="5400000">
            <a:off x="4007024" y="4010506"/>
            <a:ext cx="356836" cy="3698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21211" y="72517"/>
            <a:ext cx="5254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1 – 7 Day Damage Mapping</a:t>
            </a:r>
            <a:endParaRPr lang="en-NZ" sz="3200" dirty="0"/>
          </a:p>
        </p:txBody>
      </p:sp>
      <p:sp>
        <p:nvSpPr>
          <p:cNvPr id="158" name="Right Arrow 157"/>
          <p:cNvSpPr/>
          <p:nvPr/>
        </p:nvSpPr>
        <p:spPr>
          <a:xfrm>
            <a:off x="4072220" y="3614323"/>
            <a:ext cx="531254" cy="194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85" y="2538654"/>
            <a:ext cx="6343650" cy="1325563"/>
          </a:xfrm>
        </p:spPr>
        <p:txBody>
          <a:bodyPr/>
          <a:lstStyle/>
          <a:p>
            <a:r>
              <a:rPr lang="en-NZ" dirty="0" smtClean="0"/>
              <a:t>Thanks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185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Background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Pre-impact assessment is the process </a:t>
            </a:r>
            <a:r>
              <a:rPr lang="en-US" dirty="0" smtClean="0"/>
              <a:t>to </a:t>
            </a:r>
            <a:r>
              <a:rPr lang="en-US" dirty="0"/>
              <a:t>determine the immediate impacts of any event to provide more appropriate early response </a:t>
            </a:r>
            <a:r>
              <a:rPr lang="en-US" dirty="0" smtClean="0"/>
              <a:t>based on hazard warning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society could have better information, risk could be minimized. </a:t>
            </a:r>
            <a:endParaRPr lang="en-US" dirty="0" smtClean="0"/>
          </a:p>
          <a:p>
            <a:r>
              <a:rPr lang="en-US" dirty="0" smtClean="0"/>
              <a:t>A well established data </a:t>
            </a:r>
            <a:r>
              <a:rPr lang="en-US" dirty="0"/>
              <a:t>mining could produce more realistic probability scenarios </a:t>
            </a:r>
            <a:r>
              <a:rPr lang="en-US" dirty="0" smtClean="0"/>
              <a:t>to </a:t>
            </a:r>
            <a:r>
              <a:rPr lang="en-US" dirty="0"/>
              <a:t>understand </a:t>
            </a:r>
            <a:r>
              <a:rPr lang="en-US" dirty="0" smtClean="0"/>
              <a:t>risk</a:t>
            </a:r>
            <a:r>
              <a:rPr lang="en-US" dirty="0"/>
              <a:t>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7535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31" y="3325821"/>
            <a:ext cx="1342005" cy="9639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22339" y="4503858"/>
            <a:ext cx="1196788" cy="66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50" dirty="0"/>
              <a:t>NZ </a:t>
            </a:r>
            <a:r>
              <a:rPr lang="en-NZ" sz="1350" dirty="0" err="1" smtClean="0"/>
              <a:t>aions</a:t>
            </a:r>
            <a:endParaRPr lang="en-NZ" sz="1350" dirty="0"/>
          </a:p>
        </p:txBody>
      </p:sp>
      <p:sp>
        <p:nvSpPr>
          <p:cNvPr id="2" name="Rectangle 1"/>
          <p:cNvSpPr/>
          <p:nvPr/>
        </p:nvSpPr>
        <p:spPr>
          <a:xfrm>
            <a:off x="277318" y="1530530"/>
            <a:ext cx="8374088" cy="44852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grpSp>
        <p:nvGrpSpPr>
          <p:cNvPr id="3" name="Group 2"/>
          <p:cNvGrpSpPr/>
          <p:nvPr/>
        </p:nvGrpSpPr>
        <p:grpSpPr>
          <a:xfrm>
            <a:off x="956503" y="4102639"/>
            <a:ext cx="1445547" cy="1990716"/>
            <a:chOff x="2812436" y="1957816"/>
            <a:chExt cx="1445547" cy="199071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436" y="2356502"/>
              <a:ext cx="1445547" cy="10437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26377" y="3282902"/>
              <a:ext cx="1196788" cy="665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350" dirty="0">
                  <a:solidFill>
                    <a:schemeClr val="tx1"/>
                  </a:solidFill>
                </a:rPr>
                <a:t>Drive-by Map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6330" y="1957816"/>
              <a:ext cx="596882" cy="295332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03" y="1950794"/>
            <a:ext cx="527598" cy="309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2" y="2380229"/>
            <a:ext cx="1505177" cy="1145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7428" y="3300900"/>
            <a:ext cx="1388934" cy="693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50" dirty="0">
                <a:solidFill>
                  <a:schemeClr val="tx1"/>
                </a:solidFill>
              </a:rPr>
              <a:t>Helicopter Map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53539" y="4049706"/>
            <a:ext cx="1397107" cy="2033094"/>
            <a:chOff x="4647780" y="1915438"/>
            <a:chExt cx="1397107" cy="20330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981" y="2406411"/>
              <a:ext cx="1378906" cy="9879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647780" y="3282902"/>
              <a:ext cx="1365675" cy="665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350" dirty="0">
                  <a:solidFill>
                    <a:schemeClr val="tx1"/>
                  </a:solidFill>
                </a:rPr>
                <a:t>Foot-based </a:t>
              </a:r>
              <a:r>
                <a:rPr lang="en-NZ" sz="1350" dirty="0" smtClean="0">
                  <a:solidFill>
                    <a:schemeClr val="tx1"/>
                  </a:solidFill>
                </a:rPr>
                <a:t>Map</a:t>
              </a:r>
              <a:endParaRPr lang="en-NZ" sz="1350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941" y="1915438"/>
              <a:ext cx="243512" cy="397356"/>
            </a:xfrm>
            <a:prstGeom prst="rect">
              <a:avLst/>
            </a:prstGeom>
          </p:spPr>
        </p:pic>
      </p:grpSp>
      <p:sp>
        <p:nvSpPr>
          <p:cNvPr id="41" name="Down Arrow 40"/>
          <p:cNvSpPr/>
          <p:nvPr/>
        </p:nvSpPr>
        <p:spPr>
          <a:xfrm rot="16200000">
            <a:off x="2447735" y="2876287"/>
            <a:ext cx="236703" cy="194507"/>
          </a:xfrm>
          <a:prstGeom prst="downArrow">
            <a:avLst>
              <a:gd name="adj1" fmla="val 379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42" name="Down Arrow 41"/>
          <p:cNvSpPr/>
          <p:nvPr/>
        </p:nvSpPr>
        <p:spPr>
          <a:xfrm rot="16200000">
            <a:off x="4360056" y="2741730"/>
            <a:ext cx="236703" cy="194507"/>
          </a:xfrm>
          <a:prstGeom prst="downArrow">
            <a:avLst>
              <a:gd name="adj1" fmla="val 379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43" name="Down Arrow 42"/>
          <p:cNvSpPr/>
          <p:nvPr/>
        </p:nvSpPr>
        <p:spPr>
          <a:xfrm rot="16200000">
            <a:off x="2447735" y="4969000"/>
            <a:ext cx="236703" cy="194507"/>
          </a:xfrm>
          <a:prstGeom prst="downArrow">
            <a:avLst>
              <a:gd name="adj1" fmla="val 379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44" name="Down Arrow 43"/>
          <p:cNvSpPr/>
          <p:nvPr/>
        </p:nvSpPr>
        <p:spPr>
          <a:xfrm rot="16200000">
            <a:off x="4353703" y="4885563"/>
            <a:ext cx="236703" cy="194507"/>
          </a:xfrm>
          <a:prstGeom prst="downArrow">
            <a:avLst>
              <a:gd name="adj1" fmla="val 3792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1" name="Rectangle 10"/>
          <p:cNvSpPr/>
          <p:nvPr/>
        </p:nvSpPr>
        <p:spPr>
          <a:xfrm>
            <a:off x="1610449" y="3729394"/>
            <a:ext cx="1196788" cy="66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50" dirty="0"/>
              <a:t>Aerial Photographs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31858" y="945755"/>
            <a:ext cx="483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bg1"/>
                </a:solidFill>
              </a:rPr>
              <a:t>PACIFIC DISASTER RESPONSE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49258" y="4055529"/>
            <a:ext cx="1553370" cy="1905275"/>
            <a:chOff x="2780786" y="4095607"/>
            <a:chExt cx="1553370" cy="190527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786" y="4439020"/>
              <a:ext cx="1553370" cy="111658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95120" y="5335252"/>
              <a:ext cx="1196788" cy="665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350" dirty="0">
                  <a:solidFill>
                    <a:schemeClr val="tx1"/>
                  </a:solidFill>
                </a:rPr>
                <a:t>LiDAR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258" y="4095607"/>
              <a:ext cx="506723" cy="276617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906938" y="4298386"/>
            <a:ext cx="1348988" cy="66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350" dirty="0" smtClean="0">
                <a:solidFill>
                  <a:schemeClr val="tx1"/>
                </a:solidFill>
              </a:rPr>
              <a:t>Clear understanding of event</a:t>
            </a:r>
            <a:endParaRPr lang="en-NZ" sz="135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46802" y="1586844"/>
            <a:ext cx="56971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350" b="1" dirty="0"/>
              <a:t>WHAT DID WE DO FOR THE NZ GOVERNMENT </a:t>
            </a:r>
            <a:r>
              <a:rPr lang="en-NZ" sz="1350" b="1" dirty="0" smtClean="0"/>
              <a:t>&amp; EQC IN </a:t>
            </a:r>
            <a:r>
              <a:rPr lang="en-NZ" sz="1350" b="1" dirty="0"/>
              <a:t>CHRISTCHURCH?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94676" y="1988184"/>
            <a:ext cx="1507071" cy="1966086"/>
            <a:chOff x="902192" y="4034796"/>
            <a:chExt cx="1507071" cy="196608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811" y="4034796"/>
              <a:ext cx="513982" cy="3251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92" y="4426370"/>
              <a:ext cx="1507071" cy="1087594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980770" y="5335252"/>
              <a:ext cx="1349913" cy="665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350" dirty="0">
                  <a:solidFill>
                    <a:schemeClr val="tx1"/>
                  </a:solidFill>
                </a:rPr>
                <a:t>Fixed-wing Map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5752" y="515277"/>
            <a:ext cx="5726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Experience From Christchurch Earthquake  </a:t>
            </a:r>
            <a:endParaRPr lang="en-NZ" sz="3200" dirty="0"/>
          </a:p>
        </p:txBody>
      </p:sp>
      <p:sp>
        <p:nvSpPr>
          <p:cNvPr id="47" name="Up Arrow 46"/>
          <p:cNvSpPr/>
          <p:nvPr/>
        </p:nvSpPr>
        <p:spPr>
          <a:xfrm rot="7440000">
            <a:off x="6505243" y="3152448"/>
            <a:ext cx="166180" cy="5132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7" name="Up Arrow 76"/>
          <p:cNvSpPr/>
          <p:nvPr/>
        </p:nvSpPr>
        <p:spPr>
          <a:xfrm rot="2820000">
            <a:off x="6545090" y="4123870"/>
            <a:ext cx="173955" cy="5132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8" name="TextBox 47"/>
          <p:cNvSpPr txBox="1"/>
          <p:nvPr/>
        </p:nvSpPr>
        <p:spPr>
          <a:xfrm>
            <a:off x="7067616" y="2988124"/>
            <a:ext cx="109691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1200" dirty="0" smtClean="0">
                <a:solidFill>
                  <a:srgbClr val="FF0000"/>
                </a:solidFill>
              </a:rPr>
              <a:t>Damage Maps</a:t>
            </a:r>
            <a:endParaRPr lang="en-NZ" sz="1200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57266" y="1921901"/>
            <a:ext cx="1605351" cy="2012408"/>
            <a:chOff x="4569308" y="3951622"/>
            <a:chExt cx="1605351" cy="2012408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69308" y="4452127"/>
              <a:ext cx="1605351" cy="963645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4789693" y="5298400"/>
              <a:ext cx="1196788" cy="6656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350" dirty="0" smtClean="0">
                  <a:solidFill>
                    <a:schemeClr val="tx1"/>
                  </a:solidFill>
                </a:rPr>
                <a:t>Satellite Photography</a:t>
              </a:r>
              <a:endParaRPr lang="en-NZ" sz="1350" dirty="0">
                <a:solidFill>
                  <a:schemeClr val="tx1"/>
                </a:solidFill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26717" y="3951622"/>
              <a:ext cx="421331" cy="424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8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3" y="1280778"/>
            <a:ext cx="4869037" cy="4954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7179" y="1280778"/>
            <a:ext cx="25891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Sat Feb </a:t>
            </a:r>
            <a:r>
              <a:rPr lang="en-NZ" dirty="0"/>
              <a:t>20 </a:t>
            </a:r>
            <a:r>
              <a:rPr lang="en-NZ" dirty="0" smtClean="0"/>
              <a:t>ten-minute </a:t>
            </a:r>
            <a:r>
              <a:rPr lang="en-NZ" dirty="0"/>
              <a:t>sustained winds of 230 km/h and a pressure of 915 hPa, shortly before making landfall on Viti </a:t>
            </a:r>
            <a:r>
              <a:rPr lang="en-NZ" dirty="0" err="1"/>
              <a:t>Levu</a:t>
            </a:r>
            <a:r>
              <a:rPr lang="en-NZ" dirty="0"/>
              <a:t>, Fiji</a:t>
            </a:r>
            <a:r>
              <a:rPr lang="en-N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Strongest </a:t>
            </a:r>
            <a:r>
              <a:rPr lang="en-NZ" dirty="0"/>
              <a:t>tropical cyclone to make landfall over Fiji on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6707" y="155578"/>
            <a:ext cx="6343650" cy="1325563"/>
          </a:xfrm>
        </p:spPr>
        <p:txBody>
          <a:bodyPr/>
          <a:lstStyle/>
          <a:p>
            <a:r>
              <a:rPr lang="en-NZ" sz="3600" dirty="0"/>
              <a:t>Experience From </a:t>
            </a:r>
            <a:r>
              <a:rPr lang="en-NZ" sz="3600" dirty="0" smtClean="0"/>
              <a:t>Cyclone Winston in Fiji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9423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84" y="2766328"/>
            <a:ext cx="8203915" cy="1325563"/>
          </a:xfrm>
        </p:spPr>
        <p:txBody>
          <a:bodyPr>
            <a:normAutofit fontScale="90000"/>
          </a:bodyPr>
          <a:lstStyle/>
          <a:p>
            <a:r>
              <a:rPr lang="en-NZ" dirty="0"/>
              <a:t/>
            </a:r>
            <a:br>
              <a:rPr lang="en-NZ" dirty="0"/>
            </a:br>
            <a:r>
              <a:rPr lang="en-NZ" dirty="0"/>
              <a:t>What have we </a:t>
            </a:r>
            <a:r>
              <a:rPr lang="en-NZ" dirty="0" smtClean="0"/>
              <a:t>done in Fiji 2016?</a:t>
            </a:r>
            <a:br>
              <a:rPr lang="en-NZ" dirty="0" smtClean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Sourced reconnaissance imagery</a:t>
            </a:r>
            <a:br>
              <a:rPr lang="en-NZ" dirty="0" smtClean="0"/>
            </a:br>
            <a:r>
              <a:rPr lang="en-NZ" dirty="0" smtClean="0"/>
              <a:t>Built GIS Portal</a:t>
            </a:r>
            <a:br>
              <a:rPr lang="en-NZ" dirty="0" smtClean="0"/>
            </a:br>
            <a:r>
              <a:rPr lang="en-NZ" dirty="0" smtClean="0"/>
              <a:t>Regional scale building damage assessment</a:t>
            </a: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>Supported aid agencies</a:t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546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Sun 21 Feb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07" y="1373053"/>
            <a:ext cx="7836693" cy="48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442"/>
            <a:ext cx="4649735" cy="3786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069" y="1503442"/>
            <a:ext cx="4331931" cy="37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21" y="866060"/>
            <a:ext cx="7005179" cy="516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07" y="155578"/>
            <a:ext cx="6343650" cy="1325563"/>
          </a:xfrm>
        </p:spPr>
        <p:txBody>
          <a:bodyPr/>
          <a:lstStyle/>
          <a:p>
            <a:r>
              <a:rPr lang="en-NZ" sz="3600" dirty="0"/>
              <a:t>Experience From </a:t>
            </a:r>
            <a:r>
              <a:rPr lang="en-NZ" sz="3600" dirty="0" smtClean="0"/>
              <a:t>Cyclone Winston in Fiji</a:t>
            </a:r>
            <a:endParaRPr lang="en-NZ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863"/>
            <a:ext cx="9029894" cy="50244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8365" y="3244334"/>
            <a:ext cx="196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hlinkClick r:id="rId3"/>
              </a:rPr>
              <a:t>TC Winston  - Orbit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552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 Nor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836CD01-40C8-46AE-92DD-AE99F4DB0C04}" vid="{077AB636-F636-408E-9CB6-92D36B1603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TT ppt presentation normal </Template>
  <TotalTime>278</TotalTime>
  <Words>366</Words>
  <Application>Microsoft Macintosh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Courier New</vt:lpstr>
      <vt:lpstr>Arial</vt:lpstr>
      <vt:lpstr>TT Normal</vt:lpstr>
      <vt:lpstr>Development of a Pre-Impact Assessment Tools</vt:lpstr>
      <vt:lpstr>Background </vt:lpstr>
      <vt:lpstr>PowerPoint Presentation</vt:lpstr>
      <vt:lpstr>Experience From Cyclone Winston in Fiji</vt:lpstr>
      <vt:lpstr> What have we done in Fiji 2016?  Sourced reconnaissance imagery Built GIS Portal Regional scale building damage assessment Supported aid agencies    </vt:lpstr>
      <vt:lpstr>Sun 21 Feb</vt:lpstr>
      <vt:lpstr>PowerPoint Presentation</vt:lpstr>
      <vt:lpstr>PowerPoint Presentation</vt:lpstr>
      <vt:lpstr>Experience From Cyclone Winston in Fiji</vt:lpstr>
      <vt:lpstr>What We Need? Integrated System- Pre-Impact Assessment Framework </vt:lpstr>
      <vt:lpstr>Pre-Impact assessment tools for natural hazards</vt:lpstr>
      <vt:lpstr>PowerPoint Presentation</vt:lpstr>
      <vt:lpstr>Thanks </vt:lpstr>
    </vt:vector>
  </TitlesOfParts>
  <Company>Tonkin + Taylor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NDRF Meeting –</dc:title>
  <dc:creator>John Leeves</dc:creator>
  <cp:lastModifiedBy>Shamsul Hassan Mohammed Fakhruddin</cp:lastModifiedBy>
  <cp:revision>40</cp:revision>
  <cp:lastPrinted>2015-10-14T19:51:09Z</cp:lastPrinted>
  <dcterms:created xsi:type="dcterms:W3CDTF">2015-10-08T03:41:49Z</dcterms:created>
  <dcterms:modified xsi:type="dcterms:W3CDTF">2016-05-06T11:05:33Z</dcterms:modified>
</cp:coreProperties>
</file>