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61" r:id="rId4"/>
    <p:sldId id="259" r:id="rId5"/>
    <p:sldId id="262" r:id="rId6"/>
    <p:sldId id="257" r:id="rId7"/>
    <p:sldId id="264" r:id="rId8"/>
    <p:sldId id="266" r:id="rId9"/>
    <p:sldId id="270" r:id="rId10"/>
    <p:sldId id="269" r:id="rId11"/>
    <p:sldId id="271" r:id="rId12"/>
    <p:sldId id="263" r:id="rId13"/>
    <p:sldId id="265" r:id="rId14"/>
    <p:sldId id="267" r:id="rId15"/>
    <p:sldId id="25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12" y="-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050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546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20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507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215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258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036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00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405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474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561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3F02-CE50-44FE-98A2-8DC8DF6245EE}" type="datetimeFigureOut">
              <a:rPr lang="en-NZ" smtClean="0"/>
              <a:t>11/25/16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CD17-085F-4DD9-AF76-2EA0096998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17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Risk Interpretation and Action (RIA)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Bapon Fakhruddin &amp; Ann Bostrom</a:t>
            </a:r>
          </a:p>
          <a:p>
            <a:r>
              <a:rPr lang="en-NZ" dirty="0" smtClean="0"/>
              <a:t>16th Science Committee Meeting, </a:t>
            </a:r>
            <a:r>
              <a:rPr lang="en-NZ" dirty="0" err="1" smtClean="0"/>
              <a:t>Sanya</a:t>
            </a:r>
            <a:r>
              <a:rPr lang="en-NZ" dirty="0" smtClean="0"/>
              <a:t>, China </a:t>
            </a:r>
          </a:p>
          <a:p>
            <a:r>
              <a:rPr lang="en-NZ" dirty="0" smtClean="0"/>
              <a:t>29-30 November 2016</a:t>
            </a:r>
            <a:endParaRPr lang="en-NZ" dirty="0"/>
          </a:p>
        </p:txBody>
      </p:sp>
      <p:pic>
        <p:nvPicPr>
          <p:cNvPr id="4" name="Picture 2" descr="F:\IRDR Historical\IRDR logos\LogoIRDR-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8468" r="7568" b="18919"/>
          <a:stretch>
            <a:fillRect/>
          </a:stretch>
        </p:blipFill>
        <p:spPr bwMode="auto">
          <a:xfrm>
            <a:off x="6126480" y="43445"/>
            <a:ext cx="242966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ICSU_logo_WORD-Colou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41892" y="0"/>
            <a:ext cx="2812604" cy="928313"/>
          </a:xfrm>
          <a:prstGeom prst="rect">
            <a:avLst/>
          </a:prstGeom>
        </p:spPr>
      </p:pic>
      <p:pic>
        <p:nvPicPr>
          <p:cNvPr id="6" name="21 Imagen" descr="ISSC log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85262" y="121528"/>
            <a:ext cx="2071702" cy="685255"/>
          </a:xfrm>
          <a:prstGeom prst="rect">
            <a:avLst/>
          </a:prstGeom>
        </p:spPr>
      </p:pic>
      <p:pic>
        <p:nvPicPr>
          <p:cNvPr id="7" name="22 Imagen" descr="UNISR.jpe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5996" y="43445"/>
            <a:ext cx="973912" cy="11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RIA 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742"/>
            <a:ext cx="10515600" cy="45002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What activities or projects have you completed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recently (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within the last year) that address these priorities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?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​</a:t>
            </a:r>
            <a:endParaRPr lang="en-US" sz="2400" dirty="0" smtClean="0">
              <a:solidFill>
                <a:srgbClr val="000000"/>
              </a:solidFill>
              <a:ea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For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each activity/project completed in the last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year (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fill in as many as you have),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please</a:t>
            </a:r>
            <a:endParaRPr lang="en-US" sz="2400" dirty="0">
              <a:solidFill>
                <a:srgbClr val="000000"/>
              </a:solidFill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identify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the activity by the corresponding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RIA priorities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named above (or in the Sendai Framework),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provide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the names of any partners in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your activities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and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note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if the effort involves teaching or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any educational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component,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and</a:t>
            </a:r>
            <a:endParaRPr lang="en-US" sz="2400" dirty="0">
              <a:solidFill>
                <a:srgbClr val="000000"/>
              </a:solidFill>
              <a:ea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provide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a URL to the project website (if available).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66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23" y="1925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RIA Survey responses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176"/>
            <a:ext cx="10826662" cy="52768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Only 5 responses received, </a:t>
            </a:r>
            <a:r>
              <a:rPr lang="en-US" sz="2400" dirty="0"/>
              <a:t>after multiple emails from IRDR </a:t>
            </a:r>
            <a:r>
              <a:rPr lang="en-US" sz="2400" dirty="0" smtClean="0"/>
              <a:t>(from China, Columbia, Latin America and the Caribbean, UK, US; two of these are from </a:t>
            </a:r>
            <a:r>
              <a:rPr lang="en-US" sz="2400" dirty="0" err="1" smtClean="0"/>
              <a:t>ICoEs</a:t>
            </a:r>
            <a:r>
              <a:rPr lang="en-US" sz="2400" dirty="0" smtClean="0"/>
              <a:t>, two from national government organizations).  </a:t>
            </a:r>
            <a:endParaRPr lang="en-US" sz="2400" i="1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Diverse projects, from 1 to 5 per respondent, e.g.</a:t>
            </a:r>
            <a:r>
              <a:rPr lang="en-US" sz="2400" dirty="0"/>
              <a:t>:  Integrating new science with policy </a:t>
            </a:r>
            <a:r>
              <a:rPr lang="en-US" sz="2400" dirty="0" smtClean="0"/>
              <a:t>planning; multi-hazard global probabilistic risk assessment for GAR; Developing city disaster risk management plans and programs</a:t>
            </a:r>
            <a:r>
              <a:rPr lang="en-US" sz="2400" dirty="0"/>
              <a:t>; </a:t>
            </a:r>
            <a:r>
              <a:rPr lang="en-US" sz="2400" dirty="0" smtClean="0"/>
              <a:t>Reanalysis </a:t>
            </a:r>
            <a:r>
              <a:rPr lang="en-US" sz="2400" dirty="0"/>
              <a:t>and completion of </a:t>
            </a:r>
            <a:r>
              <a:rPr lang="en-US" sz="2400" dirty="0" smtClean="0"/>
              <a:t>national </a:t>
            </a:r>
            <a:r>
              <a:rPr lang="en-US" sz="2400" dirty="0"/>
              <a:t>weather and climate peril cost </a:t>
            </a:r>
            <a:r>
              <a:rPr lang="en-US" sz="2400" dirty="0" smtClean="0"/>
              <a:t>assessment;  Studying how volcanic risk translates across borders; Disaster </a:t>
            </a:r>
            <a:r>
              <a:rPr lang="en-US" sz="2400" dirty="0"/>
              <a:t>risk </a:t>
            </a:r>
            <a:r>
              <a:rPr lang="en-US" sz="2400" dirty="0" smtClean="0"/>
              <a:t>assessment </a:t>
            </a:r>
            <a:r>
              <a:rPr lang="en-US" sz="2400" dirty="0"/>
              <a:t>along </a:t>
            </a:r>
            <a:r>
              <a:rPr lang="en-US" sz="2400" dirty="0" err="1"/>
              <a:t>transboundary</a:t>
            </a:r>
            <a:r>
              <a:rPr lang="en-US" sz="2400" dirty="0"/>
              <a:t> </a:t>
            </a:r>
            <a:r>
              <a:rPr lang="en-US" sz="2400" dirty="0" smtClean="0"/>
              <a:t>traffic corridors. Some educational efforts reported.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Relevance to Sendai framework:  </a:t>
            </a:r>
            <a:r>
              <a:rPr lang="en-US" sz="2400" dirty="0">
                <a:solidFill>
                  <a:srgbClr val="000000"/>
                </a:solidFill>
                <a:ea typeface="Arial"/>
                <a:cs typeface="Arial"/>
              </a:rPr>
              <a:t>generate understanding of </a:t>
            </a:r>
            <a:r>
              <a:rPr lang="en-US" sz="2400" dirty="0" smtClean="0">
                <a:solidFill>
                  <a:srgbClr val="000000"/>
                </a:solidFill>
                <a:ea typeface="Arial"/>
                <a:cs typeface="Arial"/>
              </a:rPr>
              <a:t>disaster, involve stakeholders, support action by local communities and authorities, support the interface between policy and science for decision-making.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55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05" y="365125"/>
            <a:ext cx="10749595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Strategic Directions </a:t>
            </a:r>
            <a:endParaRPr lang="en-NZ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17" y="2039035"/>
            <a:ext cx="5690002" cy="2066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999" y="1701400"/>
            <a:ext cx="5160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Asia S&amp;T Status by IRDR, Future earth and ASTAAG, 2016</a:t>
            </a:r>
            <a:endParaRPr lang="en-NZ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289" y="1993511"/>
            <a:ext cx="5182251" cy="408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55" y="4292206"/>
            <a:ext cx="5660120" cy="2053058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744133" y="4097867"/>
            <a:ext cx="237067" cy="261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/>
          <p:cNvSpPr/>
          <p:nvPr/>
        </p:nvSpPr>
        <p:spPr>
          <a:xfrm>
            <a:off x="4128040" y="4413778"/>
            <a:ext cx="635000" cy="19068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Bent-Up Arrow 14"/>
          <p:cNvSpPr/>
          <p:nvPr/>
        </p:nvSpPr>
        <p:spPr>
          <a:xfrm>
            <a:off x="4777925" y="5728614"/>
            <a:ext cx="4343400" cy="46939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 smtClean="0"/>
              <a:t>Strategic Directions </a:t>
            </a:r>
            <a:endParaRPr lang="en-NZ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7" y="1825576"/>
            <a:ext cx="10552469" cy="32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 smtClean="0"/>
              <a:t>Strategic Directions </a:t>
            </a:r>
            <a:endParaRPr lang="en-N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5746405" cy="473339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NZ" dirty="0" smtClean="0"/>
              <a:t>Operationalize “Resilience” and “Vulnerability” </a:t>
            </a:r>
          </a:p>
          <a:p>
            <a:pPr>
              <a:lnSpc>
                <a:spcPct val="110000"/>
              </a:lnSpc>
            </a:pPr>
            <a:r>
              <a:rPr lang="en-NZ" dirty="0" smtClean="0"/>
              <a:t>Probabilistic vs. Deterministic early warning systems </a:t>
            </a:r>
          </a:p>
          <a:p>
            <a:pPr>
              <a:lnSpc>
                <a:spcPct val="110000"/>
              </a:lnSpc>
            </a:pPr>
            <a:r>
              <a:rPr lang="en-NZ" dirty="0" smtClean="0"/>
              <a:t>Linking with other global/regional programs (e.g. 100 cities resilience)</a:t>
            </a:r>
          </a:p>
          <a:p>
            <a:pPr>
              <a:lnSpc>
                <a:spcPct val="110000"/>
              </a:lnSpc>
            </a:pPr>
            <a:r>
              <a:rPr lang="en-NZ" dirty="0" smtClean="0"/>
              <a:t>Harvesting academic research to apply in operations</a:t>
            </a:r>
          </a:p>
          <a:p>
            <a:pPr>
              <a:lnSpc>
                <a:spcPct val="110000"/>
              </a:lnSpc>
            </a:pPr>
            <a:r>
              <a:rPr lang="en-NZ" dirty="0" smtClean="0"/>
              <a:t>Lessons learned</a:t>
            </a:r>
            <a:endParaRPr lang="en-NZ" dirty="0"/>
          </a:p>
        </p:txBody>
      </p:sp>
      <p:pic>
        <p:nvPicPr>
          <p:cNvPr id="1026" name="Picture 9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63" y="2193145"/>
            <a:ext cx="2574038" cy="24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4" y="1522946"/>
            <a:ext cx="3329295" cy="47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458" y="365125"/>
            <a:ext cx="10367342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Publications </a:t>
            </a:r>
            <a:endParaRPr lang="en-N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349"/>
            <a:ext cx="10515600" cy="47950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dirty="0" smtClean="0"/>
              <a:t>Gibson T, Pelling M, Ghosh A, Matyas D, Siddiqi A, Solecki W, Johnson L, Kenney C, Johnson D, DuPlessis R (2016). Pathways for Transformation: Disaster Risk Management to Enhance Resilience to Extreme Events, Journal of Extreme Events. DOI: 10.1142/S2345737616710020 – based on research funded by ISDR for RIA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Lessons learned from 6</a:t>
            </a:r>
            <a:r>
              <a:rPr lang="en-NZ" baseline="30000" dirty="0" smtClean="0"/>
              <a:t>th</a:t>
            </a:r>
            <a:r>
              <a:rPr lang="en-NZ" dirty="0" smtClean="0"/>
              <a:t> Disaster Conference outcomes. 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Fakhruddin</a:t>
            </a:r>
            <a:r>
              <a:rPr lang="en-US" dirty="0"/>
              <a:t>, S.H.M. Benefits of Economic Assessment of Cyclone Early Warning Systems - A Case Study on Cyclone Evan in Samoa. Environmental Science (2016 in</a:t>
            </a:r>
            <a:r>
              <a:rPr lang="en-US" dirty="0" smtClean="0"/>
              <a:t>-</a:t>
            </a:r>
            <a:r>
              <a:rPr lang="en-US" dirty="0"/>
              <a:t>p</a:t>
            </a:r>
            <a:r>
              <a:rPr lang="en-US" dirty="0" smtClean="0"/>
              <a:t>ress)</a:t>
            </a:r>
            <a:r>
              <a:rPr lang="en-US" dirty="0"/>
              <a:t>. </a:t>
            </a:r>
            <a:endParaRPr lang="en-NZ" dirty="0"/>
          </a:p>
          <a:p>
            <a:pPr>
              <a:lnSpc>
                <a:spcPct val="100000"/>
              </a:lnSpc>
            </a:pPr>
            <a:endParaRPr lang="en-NZ" dirty="0" smtClean="0"/>
          </a:p>
          <a:p>
            <a:pPr>
              <a:lnSpc>
                <a:spcPct val="100000"/>
              </a:lnSpc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006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Publications</a:t>
            </a:r>
            <a:r>
              <a:rPr lang="en-US" sz="3600" dirty="0" smtClean="0"/>
              <a:t>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Dunn, P.T., </a:t>
            </a:r>
            <a:r>
              <a:rPr lang="en-US" dirty="0" err="1" smtClean="0"/>
              <a:t>Ahn</a:t>
            </a:r>
            <a:r>
              <a:rPr lang="en-US" dirty="0" smtClean="0"/>
              <a:t>, Y.E., Bostrom, A. and </a:t>
            </a:r>
            <a:r>
              <a:rPr lang="en-US" dirty="0" err="1" smtClean="0"/>
              <a:t>Vidale</a:t>
            </a:r>
            <a:r>
              <a:rPr lang="en-US" dirty="0" smtClean="0"/>
              <a:t>, J.E.  Perceptions of Earthquake Early Warnings on the U.S. West Coast.  </a:t>
            </a:r>
            <a:r>
              <a:rPr lang="en-US" i="1" dirty="0" smtClean="0"/>
              <a:t>International Journal of Disaster Risk Reduction (accepted Nov 2016, forthcoming).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Bostrom, A., </a:t>
            </a:r>
            <a:r>
              <a:rPr lang="en-US" dirty="0" err="1" smtClean="0"/>
              <a:t>Böhm</a:t>
            </a:r>
            <a:r>
              <a:rPr lang="en-US" dirty="0" smtClean="0"/>
              <a:t>, G., O’Connor, R.E. </a:t>
            </a:r>
            <a:r>
              <a:rPr lang="en-US" dirty="0"/>
              <a:t>Communicating Risks: Principles and </a:t>
            </a:r>
            <a:r>
              <a:rPr lang="en-US" dirty="0" smtClean="0"/>
              <a:t>Challenges. Chapter </a:t>
            </a:r>
            <a:r>
              <a:rPr lang="en-US" dirty="0"/>
              <a:t>13 in </a:t>
            </a:r>
            <a:r>
              <a:rPr lang="en-US" dirty="0" err="1" smtClean="0"/>
              <a:t>Lermer</a:t>
            </a:r>
            <a:r>
              <a:rPr lang="en-US" dirty="0" smtClean="0"/>
              <a:t>, E., </a:t>
            </a:r>
            <a:r>
              <a:rPr lang="en-US" dirty="0" err="1" smtClean="0"/>
              <a:t>Raue</a:t>
            </a:r>
            <a:r>
              <a:rPr lang="en-US" dirty="0" smtClean="0"/>
              <a:t>, M. </a:t>
            </a:r>
            <a:r>
              <a:rPr lang="en-US" dirty="0"/>
              <a:t>and </a:t>
            </a:r>
            <a:r>
              <a:rPr lang="en-US" dirty="0" err="1" smtClean="0"/>
              <a:t>Streicher</a:t>
            </a:r>
            <a:r>
              <a:rPr lang="en-US" dirty="0" smtClean="0"/>
              <a:t>, B. (</a:t>
            </a:r>
            <a:r>
              <a:rPr lang="en-US" dirty="0" err="1" smtClean="0"/>
              <a:t>Eds</a:t>
            </a:r>
            <a:r>
              <a:rPr lang="en-US" dirty="0" smtClean="0"/>
              <a:t>). </a:t>
            </a:r>
            <a:r>
              <a:rPr lang="en-US" i="1" dirty="0" smtClean="0"/>
              <a:t>Psychological </a:t>
            </a:r>
            <a:r>
              <a:rPr lang="en-US" i="1" dirty="0"/>
              <a:t>Aspects of Risk and Risk Analysis: Theory, Models, and </a:t>
            </a:r>
            <a:r>
              <a:rPr lang="en-US" i="1" dirty="0" smtClean="0"/>
              <a:t>Applications</a:t>
            </a:r>
            <a:r>
              <a:rPr lang="en-US" dirty="0" smtClean="0"/>
              <a:t>.  Springer. </a:t>
            </a:r>
            <a:r>
              <a:rPr lang="en-US" i="1" dirty="0" smtClean="0"/>
              <a:t>(accepted Oct 2016, forthcoming 2017). </a:t>
            </a:r>
            <a:endParaRPr lang="en-US" i="1" dirty="0" smtClean="0"/>
          </a:p>
          <a:p>
            <a:pPr>
              <a:lnSpc>
                <a:spcPct val="100000"/>
              </a:lnSpc>
            </a:pPr>
            <a:r>
              <a:rPr lang="en-US" i="1" dirty="0" smtClean="0"/>
              <a:t>See also RIA </a:t>
            </a:r>
            <a:r>
              <a:rPr lang="en-US" i="1" dirty="0" err="1" smtClean="0"/>
              <a:t>ICoE</a:t>
            </a:r>
            <a:r>
              <a:rPr lang="en-US" i="1" dirty="0" smtClean="0"/>
              <a:t> reports</a:t>
            </a:r>
            <a:endParaRPr lang="en-US" i="1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5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542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dirty="0" smtClean="0"/>
              <a:t>RIA Goals 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Recent Activities (from May 2016 to the </a:t>
            </a:r>
            <a:r>
              <a:rPr lang="en-NZ" dirty="0" smtClean="0"/>
              <a:t>present; see also ICoE reports)</a:t>
            </a:r>
            <a:endParaRPr lang="en-NZ" dirty="0" smtClean="0"/>
          </a:p>
          <a:p>
            <a:pPr>
              <a:lnSpc>
                <a:spcPct val="100000"/>
              </a:lnSpc>
            </a:pPr>
            <a:r>
              <a:rPr lang="en-NZ" dirty="0" smtClean="0"/>
              <a:t>Strategic Directions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Publications </a:t>
            </a:r>
          </a:p>
          <a:p>
            <a:pPr>
              <a:lnSpc>
                <a:spcPct val="100000"/>
              </a:lnSpc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65" y="9270"/>
            <a:ext cx="4798935" cy="68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05" y="365125"/>
            <a:ext cx="1130727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NZ" sz="2700" b="1" dirty="0" smtClean="0"/>
              <a:t>The Pacific Islands Science, Technology and Resources Conference </a:t>
            </a: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6-8 June 2016, Tanoa International Hotel, Nadi, Fiji </a:t>
            </a:r>
            <a:br>
              <a:rPr lang="en-N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N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dirty="0" smtClean="0"/>
              <a:t>Conducted sessions on RIA and SFDRR. 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 </a:t>
            </a:r>
            <a:r>
              <a:rPr lang="en-NZ" dirty="0"/>
              <a:t>P</a:t>
            </a:r>
            <a:r>
              <a:rPr lang="en-NZ" dirty="0" smtClean="0"/>
              <a:t>resented science applications to implement SFDRR Road maps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"Geosciences, Geo-engineering and the Ocean in the Pacific Islands Region"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893" y="1536813"/>
            <a:ext cx="3523157" cy="50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NZ" sz="3600" b="1" dirty="0" smtClean="0"/>
              <a:t>UNISDR IAP meeting in Bangkok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2800" dirty="0" smtClean="0"/>
              <a:t>21-22 June 2016</a:t>
            </a:r>
            <a:endParaRPr lang="en-NZ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199" y="1825625"/>
            <a:ext cx="596053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dirty="0" smtClean="0"/>
              <a:t>Presented IRDR and RIA activities to IAP member countries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Contribution to the Asia Regional Plan (ARP)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Contributed to the Science-Policy Dialogue for Implementation of the SFDRR, 23-24 August 2016  and science and technology session for the AMCDRR in November 02-05.</a:t>
            </a:r>
            <a:endParaRPr lang="en-NZ" dirty="0"/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47" y="3673537"/>
            <a:ext cx="3092611" cy="2095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1270761"/>
            <a:ext cx="2826913" cy="2230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28" y="1284436"/>
            <a:ext cx="2742558" cy="22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1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857"/>
            <a:ext cx="10515600" cy="12838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NZ" sz="2800" b="1" dirty="0" smtClean="0"/>
              <a:t>WMO RA V Tropical Cyclone Committee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Sixteenth Session, Honiara, Solomon Islands</a:t>
            </a:r>
            <a:br>
              <a:rPr lang="en-NZ" sz="2800" dirty="0" smtClean="0"/>
            </a:br>
            <a:r>
              <a:rPr lang="en-NZ" sz="2800" dirty="0" smtClean="0"/>
              <a:t>29 August-2 September 2016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84967"/>
            <a:ext cx="5783398" cy="41919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There is a need to explore the development of coastal impact forecasting caused by sea level inundation associated with tropical cyclones.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Storm </a:t>
            </a:r>
            <a:r>
              <a:rPr lang="en-US" sz="2400" dirty="0"/>
              <a:t>surge and waves associated with tropical cyclones pose a real threat to coastal areas in the </a:t>
            </a:r>
            <a:r>
              <a:rPr lang="en-US" sz="2400" dirty="0" smtClean="0"/>
              <a:t>Pacific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Presented establishment of Cyclone early warning system.</a:t>
            </a: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86" y="1619117"/>
            <a:ext cx="4377791" cy="2685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386" y="4540745"/>
            <a:ext cx="4231650" cy="20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The 6th International Building Resilience Conference 2016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US" sz="2800" dirty="0"/>
              <a:t>7-9 </a:t>
            </a:r>
            <a:r>
              <a:rPr lang="en-US" sz="2800" dirty="0" smtClean="0"/>
              <a:t>September </a:t>
            </a:r>
            <a:r>
              <a:rPr lang="en-US" sz="2800" dirty="0"/>
              <a:t>2016, </a:t>
            </a:r>
            <a:r>
              <a:rPr lang="en-US" sz="2800" dirty="0" smtClean="0"/>
              <a:t>Auckland, NZ 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57" y="1415548"/>
            <a:ext cx="3949189" cy="27112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23993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dirty="0" smtClean="0"/>
              <a:t>Prof Virginia Murray and I attended to provide the keynote, chair and present papers. </a:t>
            </a:r>
          </a:p>
          <a:p>
            <a:r>
              <a:rPr lang="en-NZ" dirty="0" smtClean="0"/>
              <a:t>180 participants from more than 40 countries attended.</a:t>
            </a:r>
          </a:p>
          <a:p>
            <a:r>
              <a:rPr lang="en-NZ" dirty="0" smtClean="0"/>
              <a:t>Conference to promote “Building Resilience to Address the Unexpected”</a:t>
            </a:r>
          </a:p>
          <a:p>
            <a:r>
              <a:rPr lang="en-NZ" dirty="0" smtClean="0"/>
              <a:t>Findings are compiled in journal publication. </a:t>
            </a:r>
            <a:endParaRPr lang="en-NZ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11" y="3457027"/>
            <a:ext cx="1986034" cy="2979051"/>
          </a:xfrm>
          <a:prstGeom prst="rect">
            <a:avLst/>
          </a:prstGeom>
        </p:spPr>
      </p:pic>
      <p:pic>
        <p:nvPicPr>
          <p:cNvPr id="2050" name="Picture 2" descr="https://pbs.twimg.com/media/Cr3TXzqVUAAAVLG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03" y="3751229"/>
            <a:ext cx="2851244" cy="19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6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NZ" sz="3200" b="1" dirty="0" smtClean="0"/>
              <a:t>NGO Disaster Relief Forum (NDRF)</a:t>
            </a:r>
            <a:br>
              <a:rPr lang="en-NZ" sz="3200" b="1" dirty="0" smtClean="0"/>
            </a:br>
            <a:r>
              <a:rPr lang="en-NZ" sz="2800" dirty="0" smtClean="0"/>
              <a:t>5 October 2016, Auckland, New Zealand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67" y="1861677"/>
            <a:ext cx="6069334" cy="169019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92653"/>
            <a:ext cx="4783667" cy="3862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dirty="0" smtClean="0"/>
              <a:t>Presented IRDR and implementation of SFDRR </a:t>
            </a:r>
          </a:p>
          <a:p>
            <a:pPr>
              <a:lnSpc>
                <a:spcPct val="100000"/>
              </a:lnSpc>
            </a:pPr>
            <a:r>
              <a:rPr lang="en-NZ" dirty="0" smtClean="0"/>
              <a:t>Implementation of a probabilistic early warning system for severe weather.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34" y="3699191"/>
            <a:ext cx="3301668" cy="2476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64" y="4598713"/>
            <a:ext cx="3420123" cy="181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860" y="4633268"/>
            <a:ext cx="3602494" cy="1824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0267" y="65078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(BAMS, August 2016)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166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NZ" sz="3600" b="1" dirty="0"/>
              <a:t>2016 Pacific Partnerships </a:t>
            </a:r>
            <a:r>
              <a:rPr lang="en-NZ" sz="3600" b="1" dirty="0" smtClean="0"/>
              <a:t>Forum</a:t>
            </a:r>
            <a:r>
              <a:rPr lang="en-NZ" i="1" dirty="0" smtClean="0"/>
              <a:t/>
            </a:r>
            <a:br>
              <a:rPr lang="en-NZ" i="1" dirty="0" smtClean="0"/>
            </a:br>
            <a:r>
              <a:rPr lang="en-NZ" sz="2800" dirty="0" smtClean="0"/>
              <a:t>19</a:t>
            </a:r>
            <a:r>
              <a:rPr lang="en-NZ" sz="2800" dirty="0"/>
              <a:t>-21 October 2016, Suva, </a:t>
            </a:r>
            <a:r>
              <a:rPr lang="en-NZ" sz="2800" dirty="0" smtClean="0"/>
              <a:t>Fiji  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04355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dirty="0" smtClean="0"/>
              <a:t>The Pacific Humanitarian Partnership meeting is the annual regional stakeholder meeting of the Pacific Humanitarian Team (PHT) and seeks to strengthen disaster-related partnerships and collaboration in the Pacific. </a:t>
            </a:r>
            <a:endParaRPr lang="en-NZ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84" y="2071270"/>
            <a:ext cx="5721883" cy="33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IRDR RIA Survey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Summer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89" y="1825624"/>
            <a:ext cx="5228225" cy="483202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On behalf of the IRDR Risk Interpretation and Action (RIA) Project, we would like to invite you to complete our survey.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survey's aim is to help identify coverage (and gaps) in high priority RIA elements of the Sendai Framework for Disaster Risk Reduction 2015-2030, enabling better co-ordination of our communities to address these </a:t>
            </a:r>
            <a:r>
              <a:rPr lang="en-US" dirty="0" smtClean="0"/>
              <a:t>priorities.</a:t>
            </a:r>
            <a:endParaRPr lang="en-US" dirty="0"/>
          </a:p>
        </p:txBody>
      </p:sp>
      <p:pic>
        <p:nvPicPr>
          <p:cNvPr id="4" name="Picture 3" descr="Screen Shot 2016-11-27 at 11.1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75">
            <a:off x="6374308" y="267998"/>
            <a:ext cx="5419766" cy="636136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838</Words>
  <Application>Microsoft Macintosh PowerPoint</Application>
  <PresentationFormat>Custom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Risk Interpretation and Action (RIA)</vt:lpstr>
      <vt:lpstr>Contents </vt:lpstr>
      <vt:lpstr>The Pacific Islands Science, Technology and Resources Conference  6-8 June 2016, Tanoa International Hotel, Nadi, Fiji  </vt:lpstr>
      <vt:lpstr>UNISDR IAP meeting in Bangkok 21-22 June 2016</vt:lpstr>
      <vt:lpstr>WMO RA V Tropical Cyclone Committee Sixteenth Session, Honiara, Solomon Islands 29 August-2 September 2016</vt:lpstr>
      <vt:lpstr>The 6th International Building Resilience Conference 2016 7-9 September 2016, Auckland, NZ </vt:lpstr>
      <vt:lpstr>NGO Disaster Relief Forum (NDRF) 5 October 2016, Auckland, New Zealand</vt:lpstr>
      <vt:lpstr>2016 Pacific Partnerships Forum 19-21 October 2016, Suva, Fiji  </vt:lpstr>
      <vt:lpstr>IRDR RIA Survey Summer 2016</vt:lpstr>
      <vt:lpstr>RIA Survey </vt:lpstr>
      <vt:lpstr>RIA Survey responses</vt:lpstr>
      <vt:lpstr>Strategic Directions </vt:lpstr>
      <vt:lpstr>Strategic Directions </vt:lpstr>
      <vt:lpstr>Strategic Directions </vt:lpstr>
      <vt:lpstr>Publications </vt:lpstr>
      <vt:lpstr>Publications (continued)</vt:lpstr>
    </vt:vector>
  </TitlesOfParts>
  <Company>Tonkin + Taylor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Interpretation and Action (RIA)</dc:title>
  <dc:creator>Bapon Fakhruddin</dc:creator>
  <cp:lastModifiedBy>Ann Bostrom</cp:lastModifiedBy>
  <cp:revision>31</cp:revision>
  <dcterms:created xsi:type="dcterms:W3CDTF">2016-11-24T00:09:48Z</dcterms:created>
  <dcterms:modified xsi:type="dcterms:W3CDTF">2016-11-28T08:07:12Z</dcterms:modified>
</cp:coreProperties>
</file>